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59" r:id="rId4"/>
    <p:sldId id="260" r:id="rId5"/>
    <p:sldId id="267" r:id="rId6"/>
    <p:sldId id="269" r:id="rId7"/>
    <p:sldId id="268" r:id="rId8"/>
    <p:sldId id="271" r:id="rId9"/>
    <p:sldId id="270" r:id="rId10"/>
    <p:sldId id="262"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44B7210-14BA-4D14-94AE-6D2A49D4C890}" type="datetimeFigureOut">
              <a:rPr lang="en-IN" smtClean="0"/>
              <a:t>07/03/2019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3097597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44B7210-14BA-4D14-94AE-6D2A49D4C890}" type="datetimeFigureOut">
              <a:rPr lang="en-IN" smtClean="0"/>
              <a:t>07/03/2019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191089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44B7210-14BA-4D14-94AE-6D2A49D4C890}" type="datetimeFigureOut">
              <a:rPr lang="en-IN" smtClean="0"/>
              <a:t>07/03/2019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81922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44B7210-14BA-4D14-94AE-6D2A49D4C890}" type="datetimeFigureOut">
              <a:rPr lang="en-IN" smtClean="0"/>
              <a:t>07/03/2019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2964285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4B7210-14BA-4D14-94AE-6D2A49D4C890}" type="datetimeFigureOut">
              <a:rPr lang="en-IN" smtClean="0"/>
              <a:t>07/03/2019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1898202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44B7210-14BA-4D14-94AE-6D2A49D4C890}" type="datetimeFigureOut">
              <a:rPr lang="en-IN" smtClean="0"/>
              <a:t>07/03/2019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59157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44B7210-14BA-4D14-94AE-6D2A49D4C890}" type="datetimeFigureOut">
              <a:rPr lang="en-IN" smtClean="0"/>
              <a:t>07/03/2019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413658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44B7210-14BA-4D14-94AE-6D2A49D4C890}" type="datetimeFigureOut">
              <a:rPr lang="en-IN" smtClean="0"/>
              <a:t>07/03/2019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1658530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4B7210-14BA-4D14-94AE-6D2A49D4C890}" type="datetimeFigureOut">
              <a:rPr lang="en-IN" smtClean="0"/>
              <a:t>07/03/2019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3310651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4B7210-14BA-4D14-94AE-6D2A49D4C890}" type="datetimeFigureOut">
              <a:rPr lang="en-IN" smtClean="0"/>
              <a:t>07/03/2019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1016811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4B7210-14BA-4D14-94AE-6D2A49D4C890}" type="datetimeFigureOut">
              <a:rPr lang="en-IN" smtClean="0"/>
              <a:t>07/03/2019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224BC-15D6-4556-B831-0A27E2D1F64C}" type="slidenum">
              <a:rPr lang="en-IN" smtClean="0"/>
              <a:t>‹#›</a:t>
            </a:fld>
            <a:endParaRPr lang="en-IN"/>
          </a:p>
        </p:txBody>
      </p:sp>
    </p:spTree>
    <p:extLst>
      <p:ext uri="{BB962C8B-B14F-4D97-AF65-F5344CB8AC3E}">
        <p14:creationId xmlns:p14="http://schemas.microsoft.com/office/powerpoint/2010/main" val="411065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B7210-14BA-4D14-94AE-6D2A49D4C890}" type="datetimeFigureOut">
              <a:rPr lang="en-IN" smtClean="0"/>
              <a:t>07/03/2019</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224BC-15D6-4556-B831-0A27E2D1F64C}" type="slidenum">
              <a:rPr lang="en-IN" smtClean="0"/>
              <a:t>‹#›</a:t>
            </a:fld>
            <a:endParaRPr lang="en-IN"/>
          </a:p>
        </p:txBody>
      </p:sp>
    </p:spTree>
    <p:extLst>
      <p:ext uri="{BB962C8B-B14F-4D97-AF65-F5344CB8AC3E}">
        <p14:creationId xmlns:p14="http://schemas.microsoft.com/office/powerpoint/2010/main" val="202116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Death" TargetMode="External"/><Relationship Id="rId2" Type="http://schemas.openxmlformats.org/officeDocument/2006/relationships/hyperlink" Target="https://en.wikipedia.org/wiki/Genre" TargetMode="External"/><Relationship Id="rId1" Type="http://schemas.openxmlformats.org/officeDocument/2006/relationships/slideLayout" Target="../slideLayouts/slideLayout2.xml"/><Relationship Id="rId6" Type="http://schemas.openxmlformats.org/officeDocument/2006/relationships/hyperlink" Target="https://en.wikipedia.org/wiki/Barbarian" TargetMode="External"/><Relationship Id="rId5" Type="http://schemas.openxmlformats.org/officeDocument/2006/relationships/hyperlink" Target="https://en.wikipedia.org/wiki/Religion" TargetMode="External"/><Relationship Id="rId4" Type="http://schemas.openxmlformats.org/officeDocument/2006/relationships/hyperlink" Target="https://en.wikipedia.org/wiki/Violen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en.wikipedia.org/wiki/Pune" TargetMode="External"/><Relationship Id="rId7" Type="http://schemas.openxmlformats.org/officeDocument/2006/relationships/hyperlink" Target="https://en.wikipedia.org/wiki/Indian_theatre" TargetMode="External"/><Relationship Id="rId2" Type="http://schemas.openxmlformats.org/officeDocument/2006/relationships/hyperlink" Target="https://en.wikipedia.org/wiki/Marathi_people" TargetMode="External"/><Relationship Id="rId1" Type="http://schemas.openxmlformats.org/officeDocument/2006/relationships/slideLayout" Target="../slideLayouts/slideLayout2.xml"/><Relationship Id="rId6" Type="http://schemas.openxmlformats.org/officeDocument/2006/relationships/hyperlink" Target="https://en.wikipedia.org/wiki/Marathi_theatre" TargetMode="External"/><Relationship Id="rId5" Type="http://schemas.openxmlformats.org/officeDocument/2006/relationships/hyperlink" Target="https://en.wikipedia.org/wiki/Vijay_Tendulkar" TargetMode="External"/><Relationship Id="rId4" Type="http://schemas.openxmlformats.org/officeDocument/2006/relationships/hyperlink" Target="https://en.wikipedia.org/wiki/Mahesh_Elkunchwa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109" y="443346"/>
            <a:ext cx="11554691" cy="6192982"/>
          </a:xfrm>
        </p:spPr>
        <p:txBody>
          <a:bodyPr>
            <a:normAutofit/>
          </a:bodyPr>
          <a:lstStyle/>
          <a:p>
            <a:pPr marL="0" indent="0">
              <a:buNone/>
            </a:pPr>
            <a:r>
              <a:rPr lang="en-IN" sz="4400" dirty="0" smtClean="0">
                <a:solidFill>
                  <a:srgbClr val="C00000"/>
                </a:solidFill>
                <a:latin typeface="Cooper Black" panose="0208090404030B020404" pitchFamily="18" charset="0"/>
              </a:rPr>
              <a:t>Satish </a:t>
            </a:r>
            <a:r>
              <a:rPr lang="en-IN" sz="4400" dirty="0" err="1" smtClean="0">
                <a:solidFill>
                  <a:srgbClr val="C00000"/>
                </a:solidFill>
                <a:latin typeface="Cooper Black" panose="0208090404030B020404" pitchFamily="18" charset="0"/>
              </a:rPr>
              <a:t>Alekar’s</a:t>
            </a:r>
            <a:r>
              <a:rPr lang="en-IN" sz="4400" dirty="0" smtClean="0">
                <a:latin typeface="Cooper Black" panose="0208090404030B020404" pitchFamily="18" charset="0"/>
              </a:rPr>
              <a:t> </a:t>
            </a:r>
          </a:p>
          <a:p>
            <a:pPr marL="0" indent="0">
              <a:buNone/>
            </a:pPr>
            <a:r>
              <a:rPr lang="en-IN" sz="4800" b="1" i="1" dirty="0" smtClean="0">
                <a:solidFill>
                  <a:srgbClr val="002060"/>
                </a:solidFill>
                <a:latin typeface="Arial Rounded MT Bold" panose="020F0704030504030204" pitchFamily="34" charset="0"/>
                <a:cs typeface="Times New Roman" panose="02020603050405020304" pitchFamily="18" charset="0"/>
              </a:rPr>
              <a:t>The Dread Departure</a:t>
            </a:r>
            <a:endParaRPr lang="en-IN" sz="4400" b="1" i="1" dirty="0" smtClean="0">
              <a:solidFill>
                <a:srgbClr val="002060"/>
              </a:solidFill>
              <a:latin typeface="Arial Rounded MT Bold" panose="020F0704030504030204" pitchFamily="34" charset="0"/>
              <a:cs typeface="Times New Roman" panose="02020603050405020304" pitchFamily="18" charset="0"/>
            </a:endParaRPr>
          </a:p>
          <a:p>
            <a:pPr algn="ctr"/>
            <a:endParaRPr lang="en-IN" sz="4400" dirty="0">
              <a:latin typeface="Cooper Black" panose="0208090404030B020404" pitchFamily="18" charset="0"/>
            </a:endParaRPr>
          </a:p>
          <a:p>
            <a:pPr marL="0" indent="0" algn="ctr">
              <a:buNone/>
            </a:pPr>
            <a:endParaRPr lang="en-IN" sz="4400" dirty="0" smtClean="0">
              <a:latin typeface="Cooper Black" panose="0208090404030B020404" pitchFamily="18" charset="0"/>
            </a:endParaRPr>
          </a:p>
          <a:p>
            <a:pPr marL="0" indent="0" algn="ctr">
              <a:buNone/>
            </a:pPr>
            <a:endParaRPr lang="en-IN" sz="3200" dirty="0" smtClean="0">
              <a:solidFill>
                <a:srgbClr val="C00000"/>
              </a:solidFill>
              <a:latin typeface="Cooper Black" panose="0208090404030B020404" pitchFamily="18" charset="0"/>
            </a:endParaRPr>
          </a:p>
          <a:p>
            <a:pPr marL="0" indent="0">
              <a:buNone/>
            </a:pPr>
            <a:r>
              <a:rPr lang="en-IN" sz="2400" dirty="0" smtClean="0">
                <a:solidFill>
                  <a:srgbClr val="C00000"/>
                </a:solidFill>
                <a:latin typeface="Cooper Black" panose="0208090404030B020404" pitchFamily="18" charset="0"/>
              </a:rPr>
              <a:t>A Presentation by</a:t>
            </a:r>
          </a:p>
          <a:p>
            <a:pPr marL="0" indent="0">
              <a:buNone/>
            </a:pPr>
            <a:r>
              <a:rPr lang="en-IN" sz="3600" dirty="0" smtClean="0">
                <a:solidFill>
                  <a:srgbClr val="002060"/>
                </a:solidFill>
                <a:latin typeface="Cooper Black" panose="0208090404030B020404" pitchFamily="18" charset="0"/>
              </a:rPr>
              <a:t>Dr. N. D. Lokhande</a:t>
            </a:r>
          </a:p>
          <a:p>
            <a:pPr marL="0" indent="0">
              <a:buNone/>
            </a:pPr>
            <a:r>
              <a:rPr lang="en-IN" sz="2000" dirty="0" smtClean="0">
                <a:solidFill>
                  <a:srgbClr val="C00000"/>
                </a:solidFill>
                <a:latin typeface="Cooper Black" panose="0208090404030B020404" pitchFamily="18" charset="0"/>
              </a:rPr>
              <a:t>Asst. Professor in English</a:t>
            </a:r>
          </a:p>
          <a:p>
            <a:pPr marL="0" indent="0">
              <a:buNone/>
            </a:pPr>
            <a:r>
              <a:rPr lang="en-IN" sz="2000" dirty="0" smtClean="0">
                <a:solidFill>
                  <a:srgbClr val="002060"/>
                </a:solidFill>
                <a:latin typeface="Cooper Black" panose="0208090404030B020404" pitchFamily="18" charset="0"/>
              </a:rPr>
              <a:t>Dahiwadi College Dahiwadi</a:t>
            </a:r>
          </a:p>
          <a:p>
            <a:pPr marL="0" indent="0">
              <a:buNone/>
            </a:pPr>
            <a:r>
              <a:rPr lang="en-IN" sz="2000" dirty="0" smtClean="0">
                <a:solidFill>
                  <a:srgbClr val="C00000"/>
                </a:solidFill>
                <a:latin typeface="Cooper Black" panose="0208090404030B020404" pitchFamily="18" charset="0"/>
              </a:rPr>
              <a:t>ndlokande@gmail.com</a:t>
            </a:r>
          </a:p>
          <a:p>
            <a:endParaRPr lang="en-IN" dirty="0">
              <a:latin typeface="Cooper Black" panose="0208090404030B0204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4036" y="1246908"/>
            <a:ext cx="5209309" cy="5389419"/>
          </a:xfrm>
          <a:prstGeom prst="rect">
            <a:avLst/>
          </a:prstGeom>
        </p:spPr>
      </p:pic>
    </p:spTree>
    <p:extLst>
      <p:ext uri="{BB962C8B-B14F-4D97-AF65-F5344CB8AC3E}">
        <p14:creationId xmlns:p14="http://schemas.microsoft.com/office/powerpoint/2010/main" val="400949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IN" b="1" dirty="0" smtClean="0">
                <a:solidFill>
                  <a:srgbClr val="C00000"/>
                </a:solidFill>
                <a:latin typeface="Times New Roman" panose="02020603050405020304" pitchFamily="18" charset="0"/>
                <a:cs typeface="Times New Roman" panose="02020603050405020304" pitchFamily="18" charset="0"/>
              </a:rPr>
              <a:t>Form- Black Comedy</a:t>
            </a:r>
            <a:endParaRPr lang="en-IN"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5635" y="1825624"/>
            <a:ext cx="11540837" cy="5032375"/>
          </a:xfrm>
        </p:spPr>
        <p:txBody>
          <a:bodyPr>
            <a:normAutofit/>
          </a:bodyPr>
          <a:lstStyle/>
          <a:p>
            <a:pPr marL="0" indent="0" algn="just">
              <a:lnSpc>
                <a:spcPct val="150000"/>
              </a:lnSpc>
              <a:buNone/>
            </a:pPr>
            <a:r>
              <a:rPr lang="en-IN" b="1" dirty="0"/>
              <a:t>Black comedy</a:t>
            </a:r>
            <a:r>
              <a:rPr lang="en-IN" dirty="0"/>
              <a:t>, also known as </a:t>
            </a:r>
            <a:r>
              <a:rPr lang="en-IN" b="1" dirty="0"/>
              <a:t>dark comedy</a:t>
            </a:r>
            <a:r>
              <a:rPr lang="en-IN" dirty="0"/>
              <a:t> or </a:t>
            </a:r>
            <a:r>
              <a:rPr lang="en-IN" b="1" dirty="0"/>
              <a:t>gallows </a:t>
            </a:r>
            <a:r>
              <a:rPr lang="en-IN" b="1" dirty="0" err="1"/>
              <a:t>humor</a:t>
            </a:r>
            <a:r>
              <a:rPr lang="en-IN" dirty="0"/>
              <a:t>, is a comic style that makes light of subject matter that is generally considered taboo, particularly subjects that are normally considered serious or painful to discuss. Comedians often use it as a tool for exploring vulgar issues, thus provoking discomfort and serious thought as well as amusement in their audience. Popular themes of the </a:t>
            </a:r>
            <a:r>
              <a:rPr lang="en-IN" dirty="0" smtClean="0">
                <a:hlinkClick r:id="rId2" tooltip="Genre"/>
              </a:rPr>
              <a:t>genre</a:t>
            </a:r>
            <a:r>
              <a:rPr lang="en-IN" dirty="0" smtClean="0"/>
              <a:t> include</a:t>
            </a:r>
            <a:r>
              <a:rPr lang="en-IN" dirty="0"/>
              <a:t> </a:t>
            </a:r>
            <a:r>
              <a:rPr lang="en-IN" dirty="0" smtClean="0">
                <a:hlinkClick r:id="rId3" tooltip="Death"/>
              </a:rPr>
              <a:t>death</a:t>
            </a:r>
            <a:r>
              <a:rPr lang="en-IN" dirty="0" smtClean="0"/>
              <a:t>, </a:t>
            </a:r>
            <a:r>
              <a:rPr lang="en-IN" dirty="0" smtClean="0">
                <a:hlinkClick r:id="rId4" tooltip="Violence"/>
              </a:rPr>
              <a:t>violence</a:t>
            </a:r>
            <a:r>
              <a:rPr lang="en-IN" dirty="0" smtClean="0"/>
              <a:t>,</a:t>
            </a:r>
            <a:r>
              <a:rPr lang="en-IN" dirty="0"/>
              <a:t> </a:t>
            </a:r>
            <a:r>
              <a:rPr lang="en-IN" dirty="0">
                <a:hlinkClick r:id="rId5" tooltip="Religion"/>
              </a:rPr>
              <a:t>religion</a:t>
            </a:r>
            <a:r>
              <a:rPr lang="en-IN" dirty="0"/>
              <a:t>, and </a:t>
            </a:r>
            <a:r>
              <a:rPr lang="en-IN" dirty="0">
                <a:hlinkClick r:id="rId6" tooltip="Barbarian"/>
              </a:rPr>
              <a:t>barbarism</a:t>
            </a:r>
            <a:r>
              <a:rPr lang="en-IN" dirty="0"/>
              <a:t>.</a:t>
            </a:r>
          </a:p>
          <a:p>
            <a:pPr marL="0" indent="0">
              <a:buNone/>
            </a:pPr>
            <a:r>
              <a:rPr lang="en-IN" dirty="0"/>
              <a:t/>
            </a:r>
            <a:br>
              <a:rPr lang="en-IN" dirty="0"/>
            </a:br>
            <a:endParaRPr lang="en-IN" dirty="0"/>
          </a:p>
        </p:txBody>
      </p:sp>
    </p:spTree>
    <p:extLst>
      <p:ext uri="{BB962C8B-B14F-4D97-AF65-F5344CB8AC3E}">
        <p14:creationId xmlns:p14="http://schemas.microsoft.com/office/powerpoint/2010/main" val="4071652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8548"/>
          </a:xfrm>
        </p:spPr>
        <p:txBody>
          <a:bodyPr>
            <a:normAutofit fontScale="90000"/>
          </a:bodyPr>
          <a:lstStyle/>
          <a:p>
            <a:r>
              <a:rPr lang="en-IN" b="1" dirty="0" smtClean="0">
                <a:solidFill>
                  <a:srgbClr val="C00000"/>
                </a:solidFill>
                <a:latin typeface="Arial Black" panose="020B0A04020102020204" pitchFamily="34" charset="0"/>
              </a:rPr>
              <a:t>Themes</a:t>
            </a:r>
            <a:endParaRPr lang="en-IN" b="1" dirty="0">
              <a:solidFill>
                <a:srgbClr val="C00000"/>
              </a:solidFill>
              <a:latin typeface="Arial Black" panose="020B0A04020102020204" pitchFamily="34" charset="0"/>
            </a:endParaRPr>
          </a:p>
        </p:txBody>
      </p:sp>
      <p:sp>
        <p:nvSpPr>
          <p:cNvPr id="3" name="Content Placeholder 2"/>
          <p:cNvSpPr>
            <a:spLocks noGrp="1"/>
          </p:cNvSpPr>
          <p:nvPr>
            <p:ph idx="1"/>
          </p:nvPr>
        </p:nvSpPr>
        <p:spPr/>
        <p:txBody>
          <a:bodyPr>
            <a:normAutofit fontScale="85000" lnSpcReduction="20000"/>
          </a:bodyPr>
          <a:lstStyle/>
          <a:p>
            <a:r>
              <a:rPr lang="en-IN" sz="3600" dirty="0" smtClean="0">
                <a:solidFill>
                  <a:srgbClr val="002060"/>
                </a:solidFill>
                <a:latin typeface="Times New Roman" panose="02020603050405020304" pitchFamily="18" charset="0"/>
                <a:cs typeface="Times New Roman" panose="02020603050405020304" pitchFamily="18" charset="0"/>
              </a:rPr>
              <a:t>Reactions within the mind and the reactions to be shown to others</a:t>
            </a:r>
          </a:p>
          <a:p>
            <a:r>
              <a:rPr lang="en-IN" sz="3600" dirty="0" smtClean="0">
                <a:solidFill>
                  <a:srgbClr val="FF0000"/>
                </a:solidFill>
                <a:latin typeface="Times New Roman" panose="02020603050405020304" pitchFamily="18" charset="0"/>
                <a:cs typeface="Times New Roman" panose="02020603050405020304" pitchFamily="18" charset="0"/>
              </a:rPr>
              <a:t>Several levels of death- ceremonial, psychological, and social</a:t>
            </a:r>
          </a:p>
          <a:p>
            <a:r>
              <a:rPr lang="en-IN" sz="3600" dirty="0" smtClean="0">
                <a:solidFill>
                  <a:srgbClr val="002060"/>
                </a:solidFill>
                <a:latin typeface="Times New Roman" panose="02020603050405020304" pitchFamily="18" charset="0"/>
                <a:cs typeface="Times New Roman" panose="02020603050405020304" pitchFamily="18" charset="0"/>
              </a:rPr>
              <a:t>Death as a witness of death </a:t>
            </a:r>
          </a:p>
          <a:p>
            <a:r>
              <a:rPr lang="en-IN" sz="3600" dirty="0" smtClean="0">
                <a:solidFill>
                  <a:srgbClr val="FF0000"/>
                </a:solidFill>
                <a:latin typeface="Times New Roman" panose="02020603050405020304" pitchFamily="18" charset="0"/>
                <a:cs typeface="Times New Roman" panose="02020603050405020304" pitchFamily="18" charset="0"/>
              </a:rPr>
              <a:t>The effect of death on wife, son and society</a:t>
            </a:r>
          </a:p>
          <a:p>
            <a:r>
              <a:rPr lang="en-IN" sz="3600" dirty="0" smtClean="0">
                <a:solidFill>
                  <a:srgbClr val="002060"/>
                </a:solidFill>
                <a:latin typeface="Times New Roman" panose="02020603050405020304" pitchFamily="18" charset="0"/>
                <a:cs typeface="Times New Roman" panose="02020603050405020304" pitchFamily="18" charset="0"/>
              </a:rPr>
              <a:t>Suppression of women’s desires</a:t>
            </a:r>
          </a:p>
          <a:p>
            <a:r>
              <a:rPr lang="en-IN" sz="3600" dirty="0" smtClean="0">
                <a:solidFill>
                  <a:srgbClr val="FF0000"/>
                </a:solidFill>
                <a:latin typeface="Times New Roman" panose="02020603050405020304" pitchFamily="18" charset="0"/>
                <a:cs typeface="Times New Roman" panose="02020603050405020304" pitchFamily="18" charset="0"/>
              </a:rPr>
              <a:t>Satire of dead rituals and falsehood</a:t>
            </a:r>
          </a:p>
          <a:p>
            <a:r>
              <a:rPr lang="en-IN" sz="3600" dirty="0" smtClean="0">
                <a:solidFill>
                  <a:srgbClr val="002060"/>
                </a:solidFill>
                <a:latin typeface="Times New Roman" panose="02020603050405020304" pitchFamily="18" charset="0"/>
                <a:cs typeface="Times New Roman" panose="02020603050405020304" pitchFamily="18" charset="0"/>
              </a:rPr>
              <a:t>Hypocrisy and selfishness</a:t>
            </a:r>
          </a:p>
          <a:p>
            <a:r>
              <a:rPr lang="en-IN" sz="3600" dirty="0" smtClean="0">
                <a:solidFill>
                  <a:srgbClr val="FF0000"/>
                </a:solidFill>
                <a:latin typeface="Times New Roman" panose="02020603050405020304" pitchFamily="18" charset="0"/>
                <a:cs typeface="Times New Roman" panose="02020603050405020304" pitchFamily="18" charset="0"/>
              </a:rPr>
              <a:t>Criticism of middle-class mentality</a:t>
            </a:r>
          </a:p>
          <a:p>
            <a:endParaRPr lang="en-IN" dirty="0" smtClean="0"/>
          </a:p>
          <a:p>
            <a:endParaRPr lang="en-IN" dirty="0"/>
          </a:p>
        </p:txBody>
      </p:sp>
    </p:spTree>
    <p:extLst>
      <p:ext uri="{BB962C8B-B14F-4D97-AF65-F5344CB8AC3E}">
        <p14:creationId xmlns:p14="http://schemas.microsoft.com/office/powerpoint/2010/main" val="3435165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IN" sz="13800" dirty="0" smtClean="0">
                <a:solidFill>
                  <a:srgbClr val="002060"/>
                </a:solidFill>
                <a:latin typeface="Times New Roman" panose="02020603050405020304" pitchFamily="18" charset="0"/>
                <a:cs typeface="Times New Roman" panose="02020603050405020304" pitchFamily="18" charset="0"/>
              </a:rPr>
              <a:t>Thank you!</a:t>
            </a:r>
            <a:endParaRPr lang="en-IN"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61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9019" y="365126"/>
            <a:ext cx="5791200" cy="927072"/>
          </a:xfrm>
        </p:spPr>
        <p:txBody>
          <a:bodyPr/>
          <a:lstStyle/>
          <a:p>
            <a:r>
              <a:rPr lang="en-IN" sz="4800" b="1" dirty="0" smtClean="0">
                <a:solidFill>
                  <a:srgbClr val="C00000"/>
                </a:solidFill>
                <a:latin typeface="Times New Roman" panose="02020603050405020304" pitchFamily="18" charset="0"/>
                <a:cs typeface="Times New Roman" panose="02020603050405020304" pitchFamily="18" charset="0"/>
              </a:rPr>
              <a:t>The playwright</a:t>
            </a:r>
            <a:endParaRPr lang="en-IN"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7818" y="2202873"/>
            <a:ext cx="11804073" cy="4419600"/>
          </a:xfrm>
        </p:spPr>
        <p:txBody>
          <a:bodyPr>
            <a:normAutofit fontScale="32500" lnSpcReduction="20000"/>
          </a:bodyPr>
          <a:lstStyle/>
          <a:p>
            <a:pPr marL="0" indent="0">
              <a:lnSpc>
                <a:spcPct val="170000"/>
              </a:lnSpc>
              <a:buNone/>
            </a:pPr>
            <a:r>
              <a:rPr lang="en-IN" sz="4900" b="1" dirty="0" smtClean="0">
                <a:solidFill>
                  <a:srgbClr val="002060"/>
                </a:solidFill>
                <a:latin typeface="Times New Roman" panose="02020603050405020304" pitchFamily="18" charset="0"/>
                <a:cs typeface="Times New Roman" panose="02020603050405020304" pitchFamily="18" charset="0"/>
              </a:rPr>
              <a:t>Satish </a:t>
            </a:r>
            <a:r>
              <a:rPr lang="en-IN" sz="4900" b="1" dirty="0">
                <a:solidFill>
                  <a:srgbClr val="002060"/>
                </a:solidFill>
                <a:latin typeface="Times New Roman" panose="02020603050405020304" pitchFamily="18" charset="0"/>
                <a:cs typeface="Times New Roman" panose="02020603050405020304" pitchFamily="18" charset="0"/>
              </a:rPr>
              <a:t>Vasant </a:t>
            </a:r>
            <a:r>
              <a:rPr lang="en-IN" sz="4900" b="1" dirty="0" err="1">
                <a:solidFill>
                  <a:srgbClr val="002060"/>
                </a:solidFill>
                <a:latin typeface="Times New Roman" panose="02020603050405020304" pitchFamily="18" charset="0"/>
                <a:cs typeface="Times New Roman" panose="02020603050405020304" pitchFamily="18" charset="0"/>
              </a:rPr>
              <a:t>Alekar</a:t>
            </a:r>
            <a:r>
              <a:rPr lang="en-IN" sz="4900" b="1" dirty="0">
                <a:solidFill>
                  <a:srgbClr val="002060"/>
                </a:solidFill>
                <a:latin typeface="Times New Roman" panose="02020603050405020304" pitchFamily="18" charset="0"/>
                <a:cs typeface="Times New Roman" panose="02020603050405020304" pitchFamily="18" charset="0"/>
              </a:rPr>
              <a:t> (born 30 January </a:t>
            </a:r>
            <a:r>
              <a:rPr lang="en-IN" sz="4900" b="1" dirty="0" smtClean="0">
                <a:solidFill>
                  <a:srgbClr val="002060"/>
                </a:solidFill>
                <a:latin typeface="Times New Roman" panose="02020603050405020304" pitchFamily="18" charset="0"/>
                <a:cs typeface="Times New Roman" panose="02020603050405020304" pitchFamily="18" charset="0"/>
              </a:rPr>
              <a:t>1949) </a:t>
            </a:r>
            <a:endParaRPr lang="en-IN" sz="4900" b="1" dirty="0" smtClean="0">
              <a:solidFill>
                <a:srgbClr val="002060"/>
              </a:solidFill>
              <a:latin typeface="Times New Roman" panose="02020603050405020304" pitchFamily="18" charset="0"/>
              <a:cs typeface="Times New Roman" panose="02020603050405020304" pitchFamily="18" charset="0"/>
            </a:endParaRPr>
          </a:p>
          <a:p>
            <a:pPr marL="0" indent="0">
              <a:lnSpc>
                <a:spcPct val="170000"/>
              </a:lnSpc>
              <a:buNone/>
            </a:pPr>
            <a:r>
              <a:rPr lang="en-IN" sz="4900" b="1" dirty="0">
                <a:solidFill>
                  <a:srgbClr val="002060"/>
                </a:solidFill>
                <a:latin typeface="Times New Roman" panose="02020603050405020304" pitchFamily="18" charset="0"/>
                <a:cs typeface="Times New Roman" panose="02020603050405020304" pitchFamily="18" charset="0"/>
              </a:rPr>
              <a:t> </a:t>
            </a:r>
            <a:r>
              <a:rPr lang="en-IN" sz="4900" b="1" dirty="0">
                <a:solidFill>
                  <a:srgbClr val="002060"/>
                </a:solidFill>
                <a:latin typeface="Times New Roman" panose="02020603050405020304" pitchFamily="18" charset="0"/>
                <a:cs typeface="Times New Roman" panose="02020603050405020304" pitchFamily="18" charset="0"/>
                <a:hlinkClick r:id="rId2" tooltip="Marathi people"/>
              </a:rPr>
              <a:t>Marathi</a:t>
            </a:r>
            <a:r>
              <a:rPr lang="en-IN" sz="4900" b="1" dirty="0">
                <a:solidFill>
                  <a:srgbClr val="002060"/>
                </a:solidFill>
                <a:latin typeface="Times New Roman" panose="02020603050405020304" pitchFamily="18" charset="0"/>
                <a:cs typeface="Times New Roman" panose="02020603050405020304" pitchFamily="18" charset="0"/>
              </a:rPr>
              <a:t> </a:t>
            </a:r>
            <a:r>
              <a:rPr lang="en-IN" sz="4900" b="1" dirty="0" smtClean="0">
                <a:solidFill>
                  <a:srgbClr val="002060"/>
                </a:solidFill>
                <a:latin typeface="Times New Roman" panose="02020603050405020304" pitchFamily="18" charset="0"/>
                <a:cs typeface="Times New Roman" panose="02020603050405020304" pitchFamily="18" charset="0"/>
              </a:rPr>
              <a:t>playwright</a:t>
            </a:r>
            <a:r>
              <a:rPr lang="en-IN" sz="4900" b="1" dirty="0">
                <a:solidFill>
                  <a:srgbClr val="002060"/>
                </a:solidFill>
                <a:latin typeface="Times New Roman" panose="02020603050405020304" pitchFamily="18" charset="0"/>
                <a:cs typeface="Times New Roman" panose="02020603050405020304" pitchFamily="18" charset="0"/>
              </a:rPr>
              <a:t>, actor, and theatre director. </a:t>
            </a:r>
            <a:endParaRPr lang="en-IN" sz="4900" b="1" dirty="0" smtClean="0">
              <a:solidFill>
                <a:srgbClr val="002060"/>
              </a:solidFill>
              <a:latin typeface="Times New Roman" panose="02020603050405020304" pitchFamily="18" charset="0"/>
              <a:cs typeface="Times New Roman" panose="02020603050405020304" pitchFamily="18" charset="0"/>
            </a:endParaRPr>
          </a:p>
          <a:p>
            <a:pPr marL="0" indent="0">
              <a:lnSpc>
                <a:spcPct val="170000"/>
              </a:lnSpc>
              <a:buNone/>
            </a:pPr>
            <a:r>
              <a:rPr lang="en-IN" sz="4900" b="1" dirty="0" smtClean="0">
                <a:solidFill>
                  <a:srgbClr val="002060"/>
                </a:solidFill>
                <a:latin typeface="Times New Roman" panose="02020603050405020304" pitchFamily="18" charset="0"/>
                <a:cs typeface="Times New Roman" panose="02020603050405020304" pitchFamily="18" charset="0"/>
              </a:rPr>
              <a:t>A </a:t>
            </a:r>
            <a:r>
              <a:rPr lang="en-IN" sz="4900" b="1" dirty="0">
                <a:solidFill>
                  <a:srgbClr val="002060"/>
                </a:solidFill>
                <a:latin typeface="Times New Roman" panose="02020603050405020304" pitchFamily="18" charset="0"/>
                <a:cs typeface="Times New Roman" panose="02020603050405020304" pitchFamily="18" charset="0"/>
              </a:rPr>
              <a:t>founder member of the Theatre Academy of </a:t>
            </a:r>
            <a:r>
              <a:rPr lang="en-IN" sz="4900" b="1" dirty="0">
                <a:solidFill>
                  <a:srgbClr val="002060"/>
                </a:solidFill>
                <a:latin typeface="Times New Roman" panose="02020603050405020304" pitchFamily="18" charset="0"/>
                <a:cs typeface="Times New Roman" panose="02020603050405020304" pitchFamily="18" charset="0"/>
                <a:hlinkClick r:id="rId3" tooltip="Pune"/>
              </a:rPr>
              <a:t>Pune</a:t>
            </a:r>
            <a:r>
              <a:rPr lang="en-IN" sz="4900" b="1" dirty="0" smtClean="0">
                <a:solidFill>
                  <a:srgbClr val="002060"/>
                </a:solidFill>
                <a:latin typeface="Times New Roman" panose="02020603050405020304" pitchFamily="18" charset="0"/>
                <a:cs typeface="Times New Roman" panose="02020603050405020304" pitchFamily="18" charset="0"/>
              </a:rPr>
              <a:t>,</a:t>
            </a:r>
          </a:p>
          <a:p>
            <a:pPr marL="0" indent="0">
              <a:lnSpc>
                <a:spcPct val="170000"/>
              </a:lnSpc>
              <a:buNone/>
            </a:pPr>
            <a:r>
              <a:rPr lang="en-IN" sz="4900" b="1" dirty="0" smtClean="0">
                <a:solidFill>
                  <a:srgbClr val="002060"/>
                </a:solidFill>
                <a:latin typeface="Times New Roman" panose="02020603050405020304" pitchFamily="18" charset="0"/>
                <a:cs typeface="Times New Roman" panose="02020603050405020304" pitchFamily="18" charset="0"/>
              </a:rPr>
              <a:t> plays</a:t>
            </a:r>
            <a:r>
              <a:rPr lang="en-IN" sz="4900" b="1" dirty="0">
                <a:solidFill>
                  <a:srgbClr val="002060"/>
                </a:solidFill>
                <a:latin typeface="Times New Roman" panose="02020603050405020304" pitchFamily="18" charset="0"/>
                <a:cs typeface="Times New Roman" panose="02020603050405020304" pitchFamily="18" charset="0"/>
              </a:rPr>
              <a:t> </a:t>
            </a:r>
            <a:r>
              <a:rPr lang="en-IN" sz="4900" b="1" i="1" dirty="0" err="1">
                <a:solidFill>
                  <a:srgbClr val="002060"/>
                </a:solidFill>
                <a:latin typeface="Times New Roman" panose="02020603050405020304" pitchFamily="18" charset="0"/>
                <a:cs typeface="Times New Roman" panose="02020603050405020304" pitchFamily="18" charset="0"/>
              </a:rPr>
              <a:t>Mahanirvan</a:t>
            </a:r>
            <a:r>
              <a:rPr lang="en-IN" sz="4900" b="1" dirty="0">
                <a:solidFill>
                  <a:srgbClr val="002060"/>
                </a:solidFill>
                <a:latin typeface="Times New Roman" panose="02020603050405020304" pitchFamily="18" charset="0"/>
                <a:cs typeface="Times New Roman" panose="02020603050405020304" pitchFamily="18" charset="0"/>
              </a:rPr>
              <a:t> (1974), </a:t>
            </a:r>
            <a:r>
              <a:rPr lang="en-IN" sz="4900" b="1" i="1" dirty="0" err="1">
                <a:solidFill>
                  <a:srgbClr val="002060"/>
                </a:solidFill>
                <a:latin typeface="Times New Roman" panose="02020603050405020304" pitchFamily="18" charset="0"/>
                <a:cs typeface="Times New Roman" panose="02020603050405020304" pitchFamily="18" charset="0"/>
              </a:rPr>
              <a:t>Mahapoor</a:t>
            </a:r>
            <a:r>
              <a:rPr lang="en-IN" sz="4900" b="1" dirty="0">
                <a:solidFill>
                  <a:srgbClr val="002060"/>
                </a:solidFill>
                <a:latin typeface="Times New Roman" panose="02020603050405020304" pitchFamily="18" charset="0"/>
                <a:cs typeface="Times New Roman" panose="02020603050405020304" pitchFamily="18" charset="0"/>
              </a:rPr>
              <a:t> (1975), </a:t>
            </a:r>
            <a:r>
              <a:rPr lang="en-IN" sz="4900" b="1" i="1" dirty="0" err="1">
                <a:solidFill>
                  <a:srgbClr val="002060"/>
                </a:solidFill>
                <a:latin typeface="Times New Roman" panose="02020603050405020304" pitchFamily="18" charset="0"/>
                <a:cs typeface="Times New Roman" panose="02020603050405020304" pitchFamily="18" charset="0"/>
              </a:rPr>
              <a:t>Atirekee</a:t>
            </a:r>
            <a:r>
              <a:rPr lang="en-IN" sz="4900" b="1" dirty="0">
                <a:solidFill>
                  <a:srgbClr val="002060"/>
                </a:solidFill>
                <a:latin typeface="Times New Roman" panose="02020603050405020304" pitchFamily="18" charset="0"/>
                <a:cs typeface="Times New Roman" panose="02020603050405020304" pitchFamily="18" charset="0"/>
              </a:rPr>
              <a:t> (1990), </a:t>
            </a:r>
            <a:r>
              <a:rPr lang="en-IN" sz="4900" b="1" i="1" dirty="0" err="1">
                <a:solidFill>
                  <a:srgbClr val="002060"/>
                </a:solidFill>
                <a:latin typeface="Times New Roman" panose="02020603050405020304" pitchFamily="18" charset="0"/>
                <a:cs typeface="Times New Roman" panose="02020603050405020304" pitchFamily="18" charset="0"/>
              </a:rPr>
              <a:t>Pidhijat</a:t>
            </a:r>
            <a:r>
              <a:rPr lang="en-IN" sz="4900" b="1" dirty="0">
                <a:solidFill>
                  <a:srgbClr val="002060"/>
                </a:solidFill>
                <a:latin typeface="Times New Roman" panose="02020603050405020304" pitchFamily="18" charset="0"/>
                <a:cs typeface="Times New Roman" panose="02020603050405020304" pitchFamily="18" charset="0"/>
              </a:rPr>
              <a:t> (2003), </a:t>
            </a:r>
            <a:r>
              <a:rPr lang="en-IN" sz="4900" b="1" i="1" dirty="0">
                <a:solidFill>
                  <a:srgbClr val="002060"/>
                </a:solidFill>
                <a:latin typeface="Times New Roman" panose="02020603050405020304" pitchFamily="18" charset="0"/>
                <a:cs typeface="Times New Roman" panose="02020603050405020304" pitchFamily="18" charset="0"/>
              </a:rPr>
              <a:t>Mickey </a:t>
            </a:r>
            <a:r>
              <a:rPr lang="en-IN" sz="4900" b="1" i="1" dirty="0" err="1">
                <a:solidFill>
                  <a:srgbClr val="002060"/>
                </a:solidFill>
                <a:latin typeface="Times New Roman" panose="02020603050405020304" pitchFamily="18" charset="0"/>
                <a:cs typeface="Times New Roman" panose="02020603050405020304" pitchFamily="18" charset="0"/>
              </a:rPr>
              <a:t>ani</a:t>
            </a:r>
            <a:r>
              <a:rPr lang="en-IN" sz="4900" b="1" i="1" dirty="0">
                <a:solidFill>
                  <a:srgbClr val="002060"/>
                </a:solidFill>
                <a:latin typeface="Times New Roman" panose="02020603050405020304" pitchFamily="18" charset="0"/>
                <a:cs typeface="Times New Roman" panose="02020603050405020304" pitchFamily="18" charset="0"/>
              </a:rPr>
              <a:t> Memsahib</a:t>
            </a:r>
            <a:r>
              <a:rPr lang="en-IN" sz="4900" b="1" dirty="0">
                <a:solidFill>
                  <a:srgbClr val="002060"/>
                </a:solidFill>
                <a:latin typeface="Times New Roman" panose="02020603050405020304" pitchFamily="18" charset="0"/>
                <a:cs typeface="Times New Roman" panose="02020603050405020304" pitchFamily="18" charset="0"/>
              </a:rPr>
              <a:t> (1973), and </a:t>
            </a:r>
            <a:r>
              <a:rPr lang="en-IN" sz="4900" b="1" i="1" dirty="0">
                <a:solidFill>
                  <a:srgbClr val="002060"/>
                </a:solidFill>
                <a:latin typeface="Times New Roman" panose="02020603050405020304" pitchFamily="18" charset="0"/>
                <a:cs typeface="Times New Roman" panose="02020603050405020304" pitchFamily="18" charset="0"/>
              </a:rPr>
              <a:t>Begum </a:t>
            </a:r>
            <a:r>
              <a:rPr lang="en-IN" sz="4900" b="1" i="1" dirty="0" err="1">
                <a:solidFill>
                  <a:srgbClr val="002060"/>
                </a:solidFill>
                <a:latin typeface="Times New Roman" panose="02020603050405020304" pitchFamily="18" charset="0"/>
                <a:cs typeface="Times New Roman" panose="02020603050405020304" pitchFamily="18" charset="0"/>
              </a:rPr>
              <a:t>Barve</a:t>
            </a:r>
            <a:r>
              <a:rPr lang="en-IN" sz="4900" b="1" dirty="0">
                <a:solidFill>
                  <a:srgbClr val="002060"/>
                </a:solidFill>
                <a:latin typeface="Times New Roman" panose="02020603050405020304" pitchFamily="18" charset="0"/>
                <a:cs typeface="Times New Roman" panose="02020603050405020304" pitchFamily="18" charset="0"/>
              </a:rPr>
              <a:t> (1979), </a:t>
            </a:r>
            <a:endParaRPr lang="en-IN" sz="4900" b="1" dirty="0" smtClean="0">
              <a:solidFill>
                <a:srgbClr val="002060"/>
              </a:solidFill>
              <a:latin typeface="Times New Roman" panose="02020603050405020304" pitchFamily="18" charset="0"/>
              <a:cs typeface="Times New Roman" panose="02020603050405020304" pitchFamily="18" charset="0"/>
            </a:endParaRPr>
          </a:p>
          <a:p>
            <a:pPr marL="0" indent="0">
              <a:lnSpc>
                <a:spcPct val="170000"/>
              </a:lnSpc>
              <a:buNone/>
            </a:pPr>
            <a:r>
              <a:rPr lang="en-IN" sz="4900" b="1" dirty="0" smtClean="0">
                <a:solidFill>
                  <a:srgbClr val="002060"/>
                </a:solidFill>
                <a:latin typeface="Times New Roman" panose="02020603050405020304" pitchFamily="18" charset="0"/>
                <a:cs typeface="Times New Roman" panose="02020603050405020304" pitchFamily="18" charset="0"/>
              </a:rPr>
              <a:t>along </a:t>
            </a:r>
            <a:r>
              <a:rPr lang="en-IN" sz="4900" b="1" dirty="0">
                <a:solidFill>
                  <a:srgbClr val="002060"/>
                </a:solidFill>
                <a:latin typeface="Times New Roman" panose="02020603050405020304" pitchFamily="18" charset="0"/>
                <a:cs typeface="Times New Roman" panose="02020603050405020304" pitchFamily="18" charset="0"/>
              </a:rPr>
              <a:t>with </a:t>
            </a:r>
            <a:r>
              <a:rPr lang="en-IN" sz="4900" b="1" dirty="0">
                <a:solidFill>
                  <a:srgbClr val="002060"/>
                </a:solidFill>
                <a:latin typeface="Times New Roman" panose="02020603050405020304" pitchFamily="18" charset="0"/>
                <a:cs typeface="Times New Roman" panose="02020603050405020304" pitchFamily="18" charset="0"/>
                <a:hlinkClick r:id="rId4" tooltip="Mahesh Elkunchwar"/>
              </a:rPr>
              <a:t>Mahesh </a:t>
            </a:r>
            <a:r>
              <a:rPr lang="en-IN" sz="4900" b="1" dirty="0" err="1">
                <a:solidFill>
                  <a:srgbClr val="002060"/>
                </a:solidFill>
                <a:latin typeface="Times New Roman" panose="02020603050405020304" pitchFamily="18" charset="0"/>
                <a:cs typeface="Times New Roman" panose="02020603050405020304" pitchFamily="18" charset="0"/>
                <a:hlinkClick r:id="rId4" tooltip="Mahesh Elkunchwar"/>
              </a:rPr>
              <a:t>Elkunchwar</a:t>
            </a:r>
            <a:r>
              <a:rPr lang="en-IN" sz="4900" b="1" dirty="0">
                <a:solidFill>
                  <a:srgbClr val="002060"/>
                </a:solidFill>
                <a:latin typeface="Times New Roman" panose="02020603050405020304" pitchFamily="18" charset="0"/>
                <a:cs typeface="Times New Roman" panose="02020603050405020304" pitchFamily="18" charset="0"/>
              </a:rPr>
              <a:t> and </a:t>
            </a:r>
            <a:r>
              <a:rPr lang="en-IN" sz="4900" b="1" dirty="0">
                <a:solidFill>
                  <a:srgbClr val="002060"/>
                </a:solidFill>
                <a:latin typeface="Times New Roman" panose="02020603050405020304" pitchFamily="18" charset="0"/>
                <a:cs typeface="Times New Roman" panose="02020603050405020304" pitchFamily="18" charset="0"/>
                <a:hlinkClick r:id="rId5" tooltip="Vijay Tendulkar"/>
              </a:rPr>
              <a:t>Vijay Tendulkar</a:t>
            </a:r>
            <a:r>
              <a:rPr lang="en-IN" sz="4900" b="1" dirty="0">
                <a:solidFill>
                  <a:srgbClr val="002060"/>
                </a:solidFill>
                <a:latin typeface="Times New Roman" panose="02020603050405020304" pitchFamily="18" charset="0"/>
                <a:cs typeface="Times New Roman" panose="02020603050405020304" pitchFamily="18" charset="0"/>
              </a:rPr>
              <a:t> he is one of the most influential and progressive playwrights not just in modern </a:t>
            </a:r>
            <a:r>
              <a:rPr lang="en-IN" sz="4900" b="1" dirty="0">
                <a:solidFill>
                  <a:srgbClr val="002060"/>
                </a:solidFill>
                <a:latin typeface="Times New Roman" panose="02020603050405020304" pitchFamily="18" charset="0"/>
                <a:cs typeface="Times New Roman" panose="02020603050405020304" pitchFamily="18" charset="0"/>
                <a:hlinkClick r:id="rId6" tooltip="Marathi theatre"/>
              </a:rPr>
              <a:t>Marathi theatre</a:t>
            </a:r>
            <a:r>
              <a:rPr lang="en-IN" sz="4900" b="1" dirty="0">
                <a:solidFill>
                  <a:srgbClr val="002060"/>
                </a:solidFill>
                <a:latin typeface="Times New Roman" panose="02020603050405020304" pitchFamily="18" charset="0"/>
                <a:cs typeface="Times New Roman" panose="02020603050405020304" pitchFamily="18" charset="0"/>
              </a:rPr>
              <a:t>, but also larger modern </a:t>
            </a:r>
            <a:r>
              <a:rPr lang="en-IN" sz="4900" b="1" dirty="0">
                <a:solidFill>
                  <a:srgbClr val="002060"/>
                </a:solidFill>
                <a:latin typeface="Times New Roman" panose="02020603050405020304" pitchFamily="18" charset="0"/>
                <a:cs typeface="Times New Roman" panose="02020603050405020304" pitchFamily="18" charset="0"/>
                <a:hlinkClick r:id="rId7" tooltip="Indian theatre"/>
              </a:rPr>
              <a:t>Indian </a:t>
            </a:r>
            <a:r>
              <a:rPr lang="en-IN" sz="4900" b="1" dirty="0" smtClean="0">
                <a:solidFill>
                  <a:srgbClr val="002060"/>
                </a:solidFill>
                <a:latin typeface="Times New Roman" panose="02020603050405020304" pitchFamily="18" charset="0"/>
                <a:cs typeface="Times New Roman" panose="02020603050405020304" pitchFamily="18" charset="0"/>
                <a:hlinkClick r:id="rId7" tooltip="Indian theatre"/>
              </a:rPr>
              <a:t>theatre</a:t>
            </a:r>
            <a:r>
              <a:rPr lang="en-IN" sz="4900" b="1" dirty="0" smtClean="0">
                <a:solidFill>
                  <a:srgbClr val="002060"/>
                </a:solidFill>
                <a:latin typeface="Times New Roman" panose="02020603050405020304" pitchFamily="18" charset="0"/>
                <a:cs typeface="Times New Roman" panose="02020603050405020304" pitchFamily="18" charset="0"/>
              </a:rPr>
              <a:t>. </a:t>
            </a:r>
          </a:p>
          <a:p>
            <a:pPr algn="just">
              <a:lnSpc>
                <a:spcPct val="170000"/>
              </a:lnSpc>
              <a:buFont typeface="Wingdings" panose="05000000000000000000" pitchFamily="2" charset="2"/>
              <a:buChar char="Ø"/>
            </a:pPr>
            <a:r>
              <a:rPr lang="en-IN" sz="4900" b="1" dirty="0" smtClean="0">
                <a:solidFill>
                  <a:srgbClr val="002060"/>
                </a:solidFill>
                <a:latin typeface="Times New Roman" panose="02020603050405020304" pitchFamily="18" charset="0"/>
                <a:cs typeface="Times New Roman" panose="02020603050405020304" pitchFamily="18" charset="0"/>
              </a:rPr>
              <a:t>Grandson of </a:t>
            </a:r>
            <a:r>
              <a:rPr lang="en-IN" sz="4900" b="1" dirty="0" err="1" smtClean="0">
                <a:solidFill>
                  <a:srgbClr val="002060"/>
                </a:solidFill>
                <a:latin typeface="Times New Roman" panose="02020603050405020304" pitchFamily="18" charset="0"/>
                <a:cs typeface="Times New Roman" panose="02020603050405020304" pitchFamily="18" charset="0"/>
              </a:rPr>
              <a:t>Kakasaheb</a:t>
            </a:r>
            <a:r>
              <a:rPr lang="en-IN" sz="4900" b="1" dirty="0" smtClean="0">
                <a:solidFill>
                  <a:srgbClr val="002060"/>
                </a:solidFill>
                <a:latin typeface="Times New Roman" panose="02020603050405020304" pitchFamily="18" charset="0"/>
                <a:cs typeface="Times New Roman" panose="02020603050405020304" pitchFamily="18" charset="0"/>
              </a:rPr>
              <a:t> </a:t>
            </a:r>
            <a:r>
              <a:rPr lang="en-IN" sz="4900" b="1" dirty="0" err="1" smtClean="0">
                <a:solidFill>
                  <a:srgbClr val="002060"/>
                </a:solidFill>
                <a:latin typeface="Times New Roman" panose="02020603050405020304" pitchFamily="18" charset="0"/>
                <a:cs typeface="Times New Roman" panose="02020603050405020304" pitchFamily="18" charset="0"/>
              </a:rPr>
              <a:t>Gadgil</a:t>
            </a:r>
            <a:r>
              <a:rPr lang="en-IN" sz="4900" b="1" dirty="0" smtClean="0">
                <a:solidFill>
                  <a:srgbClr val="002060"/>
                </a:solidFill>
                <a:latin typeface="Times New Roman" panose="02020603050405020304" pitchFamily="18" charset="0"/>
                <a:cs typeface="Times New Roman" panose="02020603050405020304" pitchFamily="18" charset="0"/>
              </a:rPr>
              <a:t>. </a:t>
            </a:r>
          </a:p>
          <a:p>
            <a:pPr algn="just">
              <a:lnSpc>
                <a:spcPct val="170000"/>
              </a:lnSpc>
              <a:buFont typeface="Wingdings" panose="05000000000000000000" pitchFamily="2" charset="2"/>
              <a:buChar char="Ø"/>
            </a:pPr>
            <a:r>
              <a:rPr lang="en-IN" sz="4900" b="1" dirty="0" smtClean="0">
                <a:solidFill>
                  <a:srgbClr val="002060"/>
                </a:solidFill>
                <a:latin typeface="Times New Roman" panose="02020603050405020304" pitchFamily="18" charset="0"/>
                <a:cs typeface="Times New Roman" panose="02020603050405020304" pitchFamily="18" charset="0"/>
              </a:rPr>
              <a:t>Bothered by the Funeral procession of his grandmother </a:t>
            </a:r>
            <a:endParaRPr lang="en-IN" sz="4900" b="1"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n-IN" dirty="0">
                <a:solidFill>
                  <a:srgbClr val="002060"/>
                </a:solidFill>
                <a:latin typeface="Times New Roman" panose="02020603050405020304" pitchFamily="18" charset="0"/>
                <a:cs typeface="Times New Roman" panose="02020603050405020304" pitchFamily="18" charset="0"/>
              </a:rPr>
              <a:t/>
            </a:r>
            <a:br>
              <a:rPr lang="en-IN" dirty="0">
                <a:solidFill>
                  <a:srgbClr val="002060"/>
                </a:solidFill>
                <a:latin typeface="Times New Roman" panose="02020603050405020304" pitchFamily="18" charset="0"/>
                <a:cs typeface="Times New Roman" panose="02020603050405020304" pitchFamily="18" charset="0"/>
              </a:rPr>
            </a:br>
            <a:endParaRPr lang="en-IN" dirty="0">
              <a:solidFill>
                <a:srgbClr val="002060"/>
              </a:solidFill>
              <a:latin typeface="Times New Roman" panose="02020603050405020304" pitchFamily="18" charset="0"/>
              <a:cs typeface="Times New Roman" panose="02020603050405020304" pitchFamily="18" charset="0"/>
            </a:endParaRPr>
          </a:p>
        </p:txBody>
      </p:sp>
      <p:pic>
        <p:nvPicPr>
          <p:cNvPr id="2050" name="Picture 2" descr="Satish Alekar 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9928" y="113753"/>
            <a:ext cx="2230582" cy="2108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263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63236" y="346364"/>
            <a:ext cx="11679381" cy="6317671"/>
          </a:xfrm>
        </p:spPr>
        <p:txBody>
          <a:bodyPr>
            <a:normAutofit fontScale="92500" lnSpcReduction="20000"/>
          </a:bodyPr>
          <a:lstStyle/>
          <a:p>
            <a:pPr>
              <a:buFont typeface="Wingdings" panose="05000000000000000000" pitchFamily="2" charset="2"/>
              <a:buChar char="Ø"/>
            </a:pPr>
            <a:r>
              <a:rPr lang="en-IN" sz="3900" dirty="0" smtClean="0">
                <a:solidFill>
                  <a:srgbClr val="FF0000"/>
                </a:solidFill>
                <a:latin typeface="Times New Roman" panose="02020603050405020304" pitchFamily="18" charset="0"/>
                <a:cs typeface="Times New Roman" panose="02020603050405020304" pitchFamily="18" charset="0"/>
              </a:rPr>
              <a:t> </a:t>
            </a:r>
            <a:r>
              <a:rPr lang="en-IN" sz="3500" dirty="0">
                <a:solidFill>
                  <a:srgbClr val="002060"/>
                </a:solidFill>
                <a:latin typeface="Times New Roman" panose="02020603050405020304" pitchFamily="18" charset="0"/>
                <a:cs typeface="Times New Roman" panose="02020603050405020304" pitchFamily="18" charset="0"/>
              </a:rPr>
              <a:t>produced by the Theatre Academy, Pune.</a:t>
            </a:r>
            <a:r>
              <a:rPr lang="en-IN" sz="3000" dirty="0">
                <a:solidFill>
                  <a:srgbClr val="FF0000"/>
                </a:solidFill>
                <a:latin typeface="Times New Roman" panose="02020603050405020304" pitchFamily="18" charset="0"/>
                <a:cs typeface="Times New Roman" panose="02020603050405020304" pitchFamily="18" charset="0"/>
              </a:rPr>
              <a:t> </a:t>
            </a:r>
            <a:endParaRPr lang="en-IN" sz="3000" dirty="0" smtClean="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3000" dirty="0" smtClean="0">
                <a:solidFill>
                  <a:srgbClr val="FF0000"/>
                </a:solidFill>
                <a:latin typeface="Times New Roman" panose="02020603050405020304" pitchFamily="18" charset="0"/>
                <a:cs typeface="Times New Roman" panose="02020603050405020304" pitchFamily="18" charset="0"/>
              </a:rPr>
              <a:t>More than </a:t>
            </a:r>
            <a:r>
              <a:rPr lang="en-IN" sz="3000" dirty="0">
                <a:solidFill>
                  <a:srgbClr val="FF0000"/>
                </a:solidFill>
                <a:latin typeface="Times New Roman" panose="02020603050405020304" pitchFamily="18" charset="0"/>
                <a:cs typeface="Times New Roman" panose="02020603050405020304" pitchFamily="18" charset="0"/>
              </a:rPr>
              <a:t>400 shows were performed </a:t>
            </a:r>
            <a:endParaRPr lang="en-IN" dirty="0" smtClean="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3600" dirty="0" smtClean="0">
                <a:solidFill>
                  <a:srgbClr val="002060"/>
                </a:solidFill>
                <a:latin typeface="Times New Roman" panose="02020603050405020304" pitchFamily="18" charset="0"/>
                <a:cs typeface="Times New Roman" panose="02020603050405020304" pitchFamily="18" charset="0"/>
              </a:rPr>
              <a:t>one </a:t>
            </a:r>
            <a:r>
              <a:rPr lang="en-IN" sz="3600" dirty="0">
                <a:solidFill>
                  <a:srgbClr val="002060"/>
                </a:solidFill>
                <a:latin typeface="Times New Roman" panose="02020603050405020304" pitchFamily="18" charset="0"/>
                <a:cs typeface="Times New Roman" panose="02020603050405020304" pitchFamily="18" charset="0"/>
              </a:rPr>
              <a:t>of the most distinguished plays of Indian Theatre.</a:t>
            </a:r>
            <a:r>
              <a:rPr lang="en-IN" sz="3600" dirty="0">
                <a:solidFill>
                  <a:srgbClr val="000000"/>
                </a:solidFill>
                <a:latin typeface="Times New Roman" panose="02020603050405020304" pitchFamily="18" charset="0"/>
                <a:cs typeface="Times New Roman" panose="02020603050405020304" pitchFamily="18" charset="0"/>
              </a:rPr>
              <a:t> </a:t>
            </a:r>
            <a:r>
              <a:rPr lang="en-IN" sz="3600" dirty="0" smtClean="0">
                <a:solidFill>
                  <a:srgbClr val="000000"/>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IN" sz="3600" dirty="0" smtClean="0">
                <a:solidFill>
                  <a:srgbClr val="FF0000"/>
                </a:solidFill>
                <a:latin typeface="Times New Roman" panose="02020603050405020304" pitchFamily="18" charset="0"/>
                <a:cs typeface="Times New Roman" panose="02020603050405020304" pitchFamily="18" charset="0"/>
              </a:rPr>
              <a:t>first </a:t>
            </a:r>
            <a:r>
              <a:rPr lang="en-IN" sz="3600" dirty="0">
                <a:solidFill>
                  <a:srgbClr val="FF0000"/>
                </a:solidFill>
                <a:latin typeface="Times New Roman" panose="02020603050405020304" pitchFamily="18" charset="0"/>
                <a:cs typeface="Times New Roman" panose="02020603050405020304" pitchFamily="18" charset="0"/>
              </a:rPr>
              <a:t>show of the play -</a:t>
            </a:r>
            <a:r>
              <a:rPr lang="en-IN" sz="3600" dirty="0" smtClean="0">
                <a:solidFill>
                  <a:srgbClr val="FF0000"/>
                </a:solidFill>
                <a:latin typeface="Times New Roman" panose="02020603050405020304" pitchFamily="18" charset="0"/>
                <a:cs typeface="Times New Roman" panose="02020603050405020304" pitchFamily="18" charset="0"/>
              </a:rPr>
              <a:t>1974 </a:t>
            </a:r>
          </a:p>
          <a:p>
            <a:pPr>
              <a:buFont typeface="Wingdings" panose="05000000000000000000" pitchFamily="2" charset="2"/>
              <a:buChar char="Ø"/>
            </a:pPr>
            <a:r>
              <a:rPr lang="en-IN" sz="3600" dirty="0" smtClean="0">
                <a:solidFill>
                  <a:srgbClr val="002060"/>
                </a:solidFill>
                <a:latin typeface="Times New Roman" panose="02020603050405020304" pitchFamily="18" charset="0"/>
                <a:cs typeface="Times New Roman" panose="02020603050405020304" pitchFamily="18" charset="0"/>
              </a:rPr>
              <a:t>relevant </a:t>
            </a:r>
            <a:r>
              <a:rPr lang="en-IN" sz="3600" dirty="0">
                <a:solidFill>
                  <a:srgbClr val="002060"/>
                </a:solidFill>
                <a:latin typeface="Times New Roman" panose="02020603050405020304" pitchFamily="18" charset="0"/>
                <a:cs typeface="Times New Roman" panose="02020603050405020304" pitchFamily="18" charset="0"/>
              </a:rPr>
              <a:t>to socio-cultural </a:t>
            </a:r>
            <a:r>
              <a:rPr lang="en-IN" sz="3600" dirty="0" smtClean="0">
                <a:solidFill>
                  <a:srgbClr val="002060"/>
                </a:solidFill>
                <a:latin typeface="Times New Roman" panose="02020603050405020304" pitchFamily="18" charset="0"/>
                <a:cs typeface="Times New Roman" panose="02020603050405020304" pitchFamily="18" charset="0"/>
              </a:rPr>
              <a:t>aspects</a:t>
            </a:r>
          </a:p>
          <a:p>
            <a:pPr>
              <a:buFont typeface="Wingdings" panose="05000000000000000000" pitchFamily="2" charset="2"/>
              <a:buChar char="Ø"/>
            </a:pPr>
            <a:r>
              <a:rPr lang="en-IN" sz="3600" dirty="0" smtClean="0">
                <a:solidFill>
                  <a:srgbClr val="FF0000"/>
                </a:solidFill>
                <a:latin typeface="Times New Roman" panose="02020603050405020304" pitchFamily="18" charset="0"/>
                <a:cs typeface="Times New Roman" panose="02020603050405020304" pitchFamily="18" charset="0"/>
              </a:rPr>
              <a:t>translated into English by </a:t>
            </a:r>
            <a:r>
              <a:rPr lang="en-IN" sz="3600" dirty="0" err="1" smtClean="0">
                <a:solidFill>
                  <a:srgbClr val="FF0000"/>
                </a:solidFill>
                <a:latin typeface="Times New Roman" panose="02020603050405020304" pitchFamily="18" charset="0"/>
                <a:cs typeface="Times New Roman" panose="02020603050405020304" pitchFamily="18" charset="0"/>
              </a:rPr>
              <a:t>Gouri</a:t>
            </a:r>
            <a:r>
              <a:rPr lang="en-IN" sz="3600" dirty="0" smtClean="0">
                <a:solidFill>
                  <a:srgbClr val="FF0000"/>
                </a:solidFill>
                <a:latin typeface="Times New Roman" panose="02020603050405020304" pitchFamily="18" charset="0"/>
                <a:cs typeface="Times New Roman" panose="02020603050405020304" pitchFamily="18" charset="0"/>
              </a:rPr>
              <a:t> Deshpande and </a:t>
            </a:r>
            <a:r>
              <a:rPr lang="en-IN" sz="3600" dirty="0">
                <a:solidFill>
                  <a:srgbClr val="FF0000"/>
                </a:solidFill>
                <a:latin typeface="Times New Roman" panose="02020603050405020304" pitchFamily="18" charset="0"/>
                <a:cs typeface="Times New Roman" panose="02020603050405020304" pitchFamily="18" charset="0"/>
              </a:rPr>
              <a:t>performed in more than ten languages </a:t>
            </a:r>
            <a:endParaRPr lang="en-IN" sz="3600" dirty="0" smtClean="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3600" dirty="0" smtClean="0">
                <a:solidFill>
                  <a:srgbClr val="002060"/>
                </a:solidFill>
                <a:latin typeface="Times New Roman" panose="02020603050405020304" pitchFamily="18" charset="0"/>
                <a:cs typeface="Times New Roman" panose="02020603050405020304" pitchFamily="18" charset="0"/>
              </a:rPr>
              <a:t>performed </a:t>
            </a:r>
            <a:r>
              <a:rPr lang="en-IN" sz="3600" dirty="0">
                <a:solidFill>
                  <a:srgbClr val="002060"/>
                </a:solidFill>
                <a:latin typeface="Times New Roman" panose="02020603050405020304" pitchFamily="18" charset="0"/>
                <a:cs typeface="Times New Roman" panose="02020603050405020304" pitchFamily="18" charset="0"/>
              </a:rPr>
              <a:t>in a lyrical/ musical form using Maharashtrian folk lore and music styles like </a:t>
            </a:r>
            <a:r>
              <a:rPr lang="en-IN" sz="3600" dirty="0" err="1">
                <a:solidFill>
                  <a:srgbClr val="002060"/>
                </a:solidFill>
                <a:latin typeface="Times New Roman" panose="02020603050405020304" pitchFamily="18" charset="0"/>
                <a:cs typeface="Times New Roman" panose="02020603050405020304" pitchFamily="18" charset="0"/>
              </a:rPr>
              <a:t>Kirtan</a:t>
            </a:r>
            <a:r>
              <a:rPr lang="en-IN" sz="3600" dirty="0">
                <a:solidFill>
                  <a:srgbClr val="002060"/>
                </a:solidFill>
                <a:latin typeface="Times New Roman" panose="02020603050405020304" pitchFamily="18" charset="0"/>
                <a:cs typeface="Times New Roman" panose="02020603050405020304" pitchFamily="18" charset="0"/>
              </a:rPr>
              <a:t>, </a:t>
            </a:r>
            <a:r>
              <a:rPr lang="en-IN" sz="3600" dirty="0" err="1">
                <a:solidFill>
                  <a:srgbClr val="002060"/>
                </a:solidFill>
                <a:latin typeface="Times New Roman" panose="02020603050405020304" pitchFamily="18" charset="0"/>
                <a:cs typeface="Times New Roman" panose="02020603050405020304" pitchFamily="18" charset="0"/>
              </a:rPr>
              <a:t>Gondhal</a:t>
            </a:r>
            <a:r>
              <a:rPr lang="en-IN" sz="3600" dirty="0">
                <a:solidFill>
                  <a:srgbClr val="002060"/>
                </a:solidFill>
                <a:latin typeface="Times New Roman" panose="02020603050405020304" pitchFamily="18" charset="0"/>
                <a:cs typeface="Times New Roman" panose="02020603050405020304" pitchFamily="18" charset="0"/>
              </a:rPr>
              <a:t>, </a:t>
            </a:r>
            <a:r>
              <a:rPr lang="en-IN" sz="3600" dirty="0" err="1">
                <a:solidFill>
                  <a:srgbClr val="002060"/>
                </a:solidFill>
                <a:latin typeface="Times New Roman" panose="02020603050405020304" pitchFamily="18" charset="0"/>
                <a:cs typeface="Times New Roman" panose="02020603050405020304" pitchFamily="18" charset="0"/>
              </a:rPr>
              <a:t>Bhajan</a:t>
            </a:r>
            <a:r>
              <a:rPr lang="en-IN" sz="3600" dirty="0">
                <a:solidFill>
                  <a:srgbClr val="002060"/>
                </a:solidFill>
                <a:latin typeface="Times New Roman" panose="02020603050405020304" pitchFamily="18" charset="0"/>
                <a:cs typeface="Times New Roman" panose="02020603050405020304" pitchFamily="18" charset="0"/>
              </a:rPr>
              <a:t>, </a:t>
            </a:r>
            <a:r>
              <a:rPr lang="en-IN" sz="3600" dirty="0" err="1">
                <a:solidFill>
                  <a:srgbClr val="002060"/>
                </a:solidFill>
                <a:latin typeface="Times New Roman" panose="02020603050405020304" pitchFamily="18" charset="0"/>
                <a:cs typeface="Times New Roman" panose="02020603050405020304" pitchFamily="18" charset="0"/>
              </a:rPr>
              <a:t>Abhang</a:t>
            </a:r>
            <a:r>
              <a:rPr lang="en-IN" sz="3600" dirty="0">
                <a:solidFill>
                  <a:srgbClr val="002060"/>
                </a:solidFill>
                <a:latin typeface="Times New Roman" panose="02020603050405020304" pitchFamily="18" charset="0"/>
                <a:cs typeface="Times New Roman" panose="02020603050405020304" pitchFamily="18" charset="0"/>
              </a:rPr>
              <a:t>, etc.</a:t>
            </a:r>
            <a:r>
              <a:rPr lang="en-IN" sz="3600" dirty="0">
                <a:solidFill>
                  <a:srgbClr val="000000"/>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IN" sz="3600" dirty="0" smtClean="0">
                <a:solidFill>
                  <a:srgbClr val="C00000"/>
                </a:solidFill>
                <a:latin typeface="Times New Roman" panose="02020603050405020304" pitchFamily="18" charset="0"/>
                <a:cs typeface="Times New Roman" panose="02020603050405020304" pitchFamily="18" charset="0"/>
              </a:rPr>
              <a:t>Features-</a:t>
            </a:r>
            <a:r>
              <a:rPr lang="en-IN" sz="3600" dirty="0" smtClean="0">
                <a:solidFill>
                  <a:srgbClr val="000000"/>
                </a:solidFill>
                <a:latin typeface="Times New Roman" panose="02020603050405020304" pitchFamily="18" charset="0"/>
                <a:cs typeface="Times New Roman" panose="02020603050405020304" pitchFamily="18" charset="0"/>
              </a:rPr>
              <a:t>  </a:t>
            </a:r>
            <a:r>
              <a:rPr lang="en-IN" sz="3600" dirty="0">
                <a:solidFill>
                  <a:srgbClr val="FF0000"/>
                </a:solidFill>
                <a:latin typeface="Times New Roman" panose="02020603050405020304" pitchFamily="18" charset="0"/>
                <a:cs typeface="Times New Roman" panose="02020603050405020304" pitchFamily="18" charset="0"/>
              </a:rPr>
              <a:t>canny humour and black </a:t>
            </a:r>
            <a:r>
              <a:rPr lang="en-IN" sz="3600" dirty="0" smtClean="0">
                <a:solidFill>
                  <a:srgbClr val="FF0000"/>
                </a:solidFill>
                <a:latin typeface="Times New Roman" panose="02020603050405020304" pitchFamily="18" charset="0"/>
                <a:cs typeface="Times New Roman" panose="02020603050405020304" pitchFamily="18" charset="0"/>
              </a:rPr>
              <a:t>comedy,  </a:t>
            </a:r>
            <a:r>
              <a:rPr lang="en-IN" sz="3600" dirty="0">
                <a:solidFill>
                  <a:srgbClr val="FF0000"/>
                </a:solidFill>
                <a:latin typeface="Times New Roman" panose="02020603050405020304" pitchFamily="18" charset="0"/>
                <a:cs typeface="Times New Roman" panose="02020603050405020304" pitchFamily="18" charset="0"/>
              </a:rPr>
              <a:t>highlights the intricacies of human relations while passing subtle messages on sociocultural systems, typical human tendencies, customs, traditions, etc.</a:t>
            </a:r>
            <a:r>
              <a:rPr lang="en-IN" dirty="0">
                <a:solidFill>
                  <a:srgbClr val="000000"/>
                </a:solidFill>
                <a:latin typeface="Verdana" panose="020B0604030504040204" pitchFamily="34" charset="0"/>
              </a:rPr>
              <a:t> </a:t>
            </a:r>
            <a:r>
              <a:rPr lang="en-IN" dirty="0"/>
              <a:t/>
            </a:r>
            <a:br>
              <a:rPr lang="en-IN" dirty="0"/>
            </a:br>
            <a:endParaRPr lang="en-IN" dirty="0"/>
          </a:p>
        </p:txBody>
      </p:sp>
    </p:spTree>
    <p:extLst>
      <p:ext uri="{BB962C8B-B14F-4D97-AF65-F5344CB8AC3E}">
        <p14:creationId xmlns:p14="http://schemas.microsoft.com/office/powerpoint/2010/main" val="967340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11125200" cy="6012873"/>
          </a:xfrm>
        </p:spPr>
        <p:txBody>
          <a:bodyPr>
            <a:noAutofit/>
          </a:bodyPr>
          <a:lstStyle/>
          <a:p>
            <a:pPr marL="0" indent="0">
              <a:buNone/>
            </a:pPr>
            <a:r>
              <a:rPr lang="en-IN" sz="4800" dirty="0">
                <a:solidFill>
                  <a:srgbClr val="002060"/>
                </a:solidFill>
                <a:latin typeface="Times New Roman" panose="02020603050405020304" pitchFamily="18" charset="0"/>
                <a:cs typeface="Times New Roman" panose="02020603050405020304" pitchFamily="18" charset="0"/>
              </a:rPr>
              <a:t>The play is based on incidents that follow the death of a person in a middle-class </a:t>
            </a:r>
            <a:r>
              <a:rPr lang="en-IN" sz="4800" dirty="0" err="1">
                <a:solidFill>
                  <a:srgbClr val="002060"/>
                </a:solidFill>
                <a:latin typeface="Times New Roman" panose="02020603050405020304" pitchFamily="18" charset="0"/>
                <a:cs typeface="Times New Roman" panose="02020603050405020304" pitchFamily="18" charset="0"/>
              </a:rPr>
              <a:t>chawl</a:t>
            </a:r>
            <a:r>
              <a:rPr lang="en-IN" sz="4800" dirty="0">
                <a:solidFill>
                  <a:srgbClr val="002060"/>
                </a:solidFill>
                <a:latin typeface="Times New Roman" panose="02020603050405020304" pitchFamily="18" charset="0"/>
                <a:cs typeface="Times New Roman" panose="02020603050405020304" pitchFamily="18" charset="0"/>
              </a:rPr>
              <a:t>. The reactions of the grieving wife and absent son of the deceased whose return is awaited, nosy relatives and neighbours for whom death is a way to generate humour depict the hypocrisy of our society.</a:t>
            </a:r>
            <a:r>
              <a:rPr lang="en-IN" sz="4800" dirty="0"/>
              <a:t/>
            </a:r>
            <a:br>
              <a:rPr lang="en-IN" sz="4800" dirty="0"/>
            </a:br>
            <a:endParaRPr lang="en-IN" sz="4800" dirty="0"/>
          </a:p>
        </p:txBody>
      </p:sp>
    </p:spTree>
    <p:extLst>
      <p:ext uri="{BB962C8B-B14F-4D97-AF65-F5344CB8AC3E}">
        <p14:creationId xmlns:p14="http://schemas.microsoft.com/office/powerpoint/2010/main" val="3928764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091" y="304800"/>
            <a:ext cx="11679382" cy="6331527"/>
          </a:xfrm>
        </p:spPr>
        <p:txBody>
          <a:bodyPr>
            <a:normAutofit fontScale="92500" lnSpcReduction="10000"/>
          </a:bodyPr>
          <a:lstStyle/>
          <a:p>
            <a:r>
              <a:rPr lang="en-IN" sz="3600" b="1" dirty="0">
                <a:solidFill>
                  <a:srgbClr val="C00000"/>
                </a:solidFill>
              </a:rPr>
              <a:t>Play Synopsis</a:t>
            </a:r>
            <a:endParaRPr lang="en-IN" b="1" dirty="0">
              <a:solidFill>
                <a:srgbClr val="C00000"/>
              </a:solidFill>
            </a:endParaRPr>
          </a:p>
          <a:p>
            <a:r>
              <a:rPr lang="en-IN" b="1" dirty="0"/>
              <a:t>Act I:</a:t>
            </a:r>
            <a:r>
              <a:rPr lang="en-IN" dirty="0"/>
              <a:t/>
            </a:r>
            <a:br>
              <a:rPr lang="en-IN" dirty="0"/>
            </a:br>
            <a:r>
              <a:rPr lang="en-IN" sz="3100" dirty="0" err="1">
                <a:solidFill>
                  <a:srgbClr val="002060"/>
                </a:solidFill>
                <a:latin typeface="Times New Roman" panose="02020603050405020304" pitchFamily="18" charset="0"/>
                <a:cs typeface="Times New Roman" panose="02020603050405020304" pitchFamily="18" charset="0"/>
              </a:rPr>
              <a:t>Bhaurao</a:t>
            </a:r>
            <a:r>
              <a:rPr lang="en-IN" sz="3100" dirty="0">
                <a:solidFill>
                  <a:srgbClr val="002060"/>
                </a:solidFill>
                <a:latin typeface="Times New Roman" panose="02020603050405020304" pitchFamily="18" charset="0"/>
                <a:cs typeface="Times New Roman" panose="02020603050405020304" pitchFamily="18" charset="0"/>
              </a:rPr>
              <a:t>, the protagonist in the play is a common man living in a </a:t>
            </a:r>
            <a:r>
              <a:rPr lang="en-IN" sz="3100" dirty="0" err="1">
                <a:solidFill>
                  <a:srgbClr val="002060"/>
                </a:solidFill>
                <a:latin typeface="Times New Roman" panose="02020603050405020304" pitchFamily="18" charset="0"/>
                <a:cs typeface="Times New Roman" panose="02020603050405020304" pitchFamily="18" charset="0"/>
              </a:rPr>
              <a:t>chawl</a:t>
            </a:r>
            <a:r>
              <a:rPr lang="en-IN" sz="3100" dirty="0">
                <a:solidFill>
                  <a:srgbClr val="002060"/>
                </a:solidFill>
                <a:latin typeface="Times New Roman" panose="02020603050405020304" pitchFamily="18" charset="0"/>
                <a:cs typeface="Times New Roman" panose="02020603050405020304" pitchFamily="18" charset="0"/>
              </a:rPr>
              <a:t>, who is in his fifties.</a:t>
            </a:r>
            <a:br>
              <a:rPr lang="en-IN" sz="3100" dirty="0">
                <a:solidFill>
                  <a:srgbClr val="002060"/>
                </a:solidFill>
                <a:latin typeface="Times New Roman" panose="02020603050405020304" pitchFamily="18" charset="0"/>
                <a:cs typeface="Times New Roman" panose="02020603050405020304" pitchFamily="18" charset="0"/>
              </a:rPr>
            </a:br>
            <a:r>
              <a:rPr lang="en-IN" sz="3100" dirty="0">
                <a:solidFill>
                  <a:srgbClr val="002060"/>
                </a:solidFill>
                <a:latin typeface="Times New Roman" panose="02020603050405020304" pitchFamily="18" charset="0"/>
                <a:cs typeface="Times New Roman" panose="02020603050405020304" pitchFamily="18" charset="0"/>
              </a:rPr>
              <a:t>At the beginning of the play he tries to convey &amp; convince his wife, Rama, that he is no more as he died in his sleep last night.  But she ignores him; assuming that he is just joking; playing a prank. </a:t>
            </a:r>
            <a:r>
              <a:rPr lang="en-IN" sz="3100" dirty="0" err="1">
                <a:solidFill>
                  <a:srgbClr val="002060"/>
                </a:solidFill>
                <a:latin typeface="Times New Roman" panose="02020603050405020304" pitchFamily="18" charset="0"/>
                <a:cs typeface="Times New Roman" panose="02020603050405020304" pitchFamily="18" charset="0"/>
              </a:rPr>
              <a:t>Bhaurao</a:t>
            </a:r>
            <a:r>
              <a:rPr lang="en-IN" sz="3100" dirty="0">
                <a:solidFill>
                  <a:srgbClr val="002060"/>
                </a:solidFill>
                <a:latin typeface="Times New Roman" panose="02020603050405020304" pitchFamily="18" charset="0"/>
                <a:cs typeface="Times New Roman" panose="02020603050405020304" pitchFamily="18" charset="0"/>
              </a:rPr>
              <a:t> then proves his demise by giving her some strong evidences, he makes her believe in whatever he is saying by bringing to her notice the reactions of the </a:t>
            </a:r>
            <a:r>
              <a:rPr lang="en-IN" sz="3100" dirty="0" err="1">
                <a:solidFill>
                  <a:srgbClr val="002060"/>
                </a:solidFill>
                <a:latin typeface="Times New Roman" panose="02020603050405020304" pitchFamily="18" charset="0"/>
                <a:cs typeface="Times New Roman" panose="02020603050405020304" pitchFamily="18" charset="0"/>
              </a:rPr>
              <a:t>chawlkari</a:t>
            </a:r>
            <a:r>
              <a:rPr lang="en-IN" sz="3100" dirty="0">
                <a:solidFill>
                  <a:srgbClr val="002060"/>
                </a:solidFill>
                <a:latin typeface="Times New Roman" panose="02020603050405020304" pitchFamily="18" charset="0"/>
                <a:cs typeface="Times New Roman" panose="02020603050405020304" pitchFamily="18" charset="0"/>
              </a:rPr>
              <a:t> –</a:t>
            </a:r>
            <a:r>
              <a:rPr lang="en-IN" sz="3100" dirty="0" err="1">
                <a:solidFill>
                  <a:srgbClr val="002060"/>
                </a:solidFill>
                <a:latin typeface="Times New Roman" panose="02020603050405020304" pitchFamily="18" charset="0"/>
                <a:cs typeface="Times New Roman" panose="02020603050405020304" pitchFamily="18" charset="0"/>
              </a:rPr>
              <a:t>neighbors</a:t>
            </a:r>
            <a:r>
              <a:rPr lang="en-IN" sz="3100" dirty="0">
                <a:solidFill>
                  <a:srgbClr val="002060"/>
                </a:solidFill>
                <a:latin typeface="Times New Roman" panose="02020603050405020304" pitchFamily="18" charset="0"/>
                <a:cs typeface="Times New Roman" panose="02020603050405020304" pitchFamily="18" charset="0"/>
              </a:rPr>
              <a:t>.</a:t>
            </a:r>
            <a:br>
              <a:rPr lang="en-IN" sz="3100" dirty="0">
                <a:solidFill>
                  <a:srgbClr val="002060"/>
                </a:solidFill>
                <a:latin typeface="Times New Roman" panose="02020603050405020304" pitchFamily="18" charset="0"/>
                <a:cs typeface="Times New Roman" panose="02020603050405020304" pitchFamily="18" charset="0"/>
              </a:rPr>
            </a:br>
            <a:r>
              <a:rPr lang="en-IN" sz="3100" dirty="0">
                <a:solidFill>
                  <a:srgbClr val="002060"/>
                </a:solidFill>
                <a:latin typeface="Times New Roman" panose="02020603050405020304" pitchFamily="18" charset="0"/>
                <a:cs typeface="Times New Roman" panose="02020603050405020304" pitchFamily="18" charset="0"/>
              </a:rPr>
              <a:t>Rama finally understands &amp; accepts that he is dead. She cries &amp; starts mourning over her husband’s death.</a:t>
            </a:r>
            <a:br>
              <a:rPr lang="en-IN" sz="3100" dirty="0">
                <a:solidFill>
                  <a:srgbClr val="002060"/>
                </a:solidFill>
                <a:latin typeface="Times New Roman" panose="02020603050405020304" pitchFamily="18" charset="0"/>
                <a:cs typeface="Times New Roman" panose="02020603050405020304" pitchFamily="18" charset="0"/>
              </a:rPr>
            </a:br>
            <a:r>
              <a:rPr lang="en-IN" sz="3100" dirty="0" err="1">
                <a:solidFill>
                  <a:srgbClr val="002060"/>
                </a:solidFill>
                <a:latin typeface="Times New Roman" panose="02020603050405020304" pitchFamily="18" charset="0"/>
                <a:cs typeface="Times New Roman" panose="02020603050405020304" pitchFamily="18" charset="0"/>
              </a:rPr>
              <a:t>Bhaurao</a:t>
            </a:r>
            <a:r>
              <a:rPr lang="en-IN" sz="3100" dirty="0">
                <a:solidFill>
                  <a:srgbClr val="002060"/>
                </a:solidFill>
                <a:latin typeface="Times New Roman" panose="02020603050405020304" pitchFamily="18" charset="0"/>
                <a:cs typeface="Times New Roman" panose="02020603050405020304" pitchFamily="18" charset="0"/>
              </a:rPr>
              <a:t> then imagines all the proceedings of his funeral &amp; the last rites; he depicts how his </a:t>
            </a:r>
            <a:r>
              <a:rPr lang="en-IN" sz="3100" dirty="0" err="1">
                <a:solidFill>
                  <a:srgbClr val="002060"/>
                </a:solidFill>
                <a:latin typeface="Times New Roman" panose="02020603050405020304" pitchFamily="18" charset="0"/>
                <a:cs typeface="Times New Roman" panose="02020603050405020304" pitchFamily="18" charset="0"/>
              </a:rPr>
              <a:t>chawlkari</a:t>
            </a:r>
            <a:r>
              <a:rPr lang="en-IN" sz="3100" dirty="0">
                <a:solidFill>
                  <a:srgbClr val="002060"/>
                </a:solidFill>
                <a:latin typeface="Times New Roman" panose="02020603050405020304" pitchFamily="18" charset="0"/>
                <a:cs typeface="Times New Roman" panose="02020603050405020304" pitchFamily="18" charset="0"/>
              </a:rPr>
              <a:t>- </a:t>
            </a:r>
            <a:r>
              <a:rPr lang="en-IN" sz="3100" dirty="0" err="1">
                <a:solidFill>
                  <a:srgbClr val="002060"/>
                </a:solidFill>
                <a:latin typeface="Times New Roman" panose="02020603050405020304" pitchFamily="18" charset="0"/>
                <a:cs typeface="Times New Roman" panose="02020603050405020304" pitchFamily="18" charset="0"/>
              </a:rPr>
              <a:t>neighbors</a:t>
            </a:r>
            <a:r>
              <a:rPr lang="en-IN" sz="3100" dirty="0">
                <a:solidFill>
                  <a:srgbClr val="002060"/>
                </a:solidFill>
                <a:latin typeface="Times New Roman" panose="02020603050405020304" pitchFamily="18" charset="0"/>
                <a:cs typeface="Times New Roman" panose="02020603050405020304" pitchFamily="18" charset="0"/>
              </a:rPr>
              <a:t> would react to the situation.</a:t>
            </a:r>
            <a:br>
              <a:rPr lang="en-IN" sz="3100" dirty="0">
                <a:solidFill>
                  <a:srgbClr val="002060"/>
                </a:solidFill>
                <a:latin typeface="Times New Roman" panose="02020603050405020304" pitchFamily="18" charset="0"/>
                <a:cs typeface="Times New Roman" panose="02020603050405020304" pitchFamily="18" charset="0"/>
              </a:rPr>
            </a:br>
            <a:r>
              <a:rPr lang="en-IN" sz="3100" dirty="0">
                <a:solidFill>
                  <a:srgbClr val="002060"/>
                </a:solidFill>
                <a:latin typeface="Times New Roman" panose="02020603050405020304" pitchFamily="18" charset="0"/>
                <a:cs typeface="Times New Roman" panose="02020603050405020304" pitchFamily="18" charset="0"/>
              </a:rPr>
              <a:t/>
            </a:r>
            <a:br>
              <a:rPr lang="en-IN" sz="3100" dirty="0">
                <a:solidFill>
                  <a:srgbClr val="002060"/>
                </a:solidFill>
                <a:latin typeface="Times New Roman" panose="02020603050405020304" pitchFamily="18" charset="0"/>
                <a:cs typeface="Times New Roman" panose="02020603050405020304" pitchFamily="18" charset="0"/>
              </a:rPr>
            </a:br>
            <a:endParaRPr lang="en-IN" sz="3100" dirty="0">
              <a:solidFill>
                <a:srgbClr val="002060"/>
              </a:solidFill>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24657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401782"/>
            <a:ext cx="11388438" cy="6276109"/>
          </a:xfrm>
        </p:spPr>
        <p:txBody>
          <a:bodyPr>
            <a:normAutofit/>
          </a:bodyPr>
          <a:lstStyle/>
          <a:p>
            <a:pPr marL="0" indent="0">
              <a:buNone/>
            </a:pPr>
            <a:r>
              <a:rPr lang="en-IN" dirty="0">
                <a:solidFill>
                  <a:srgbClr val="002060"/>
                </a:solidFill>
                <a:latin typeface="Times New Roman" panose="02020603050405020304" pitchFamily="18" charset="0"/>
                <a:cs typeface="Times New Roman" panose="02020603050405020304" pitchFamily="18" charset="0"/>
              </a:rPr>
              <a:t>Unfortunately on the day of his demise, </a:t>
            </a:r>
            <a:r>
              <a:rPr lang="en-IN" dirty="0" err="1">
                <a:solidFill>
                  <a:srgbClr val="002060"/>
                </a:solidFill>
                <a:latin typeface="Times New Roman" panose="02020603050405020304" pitchFamily="18" charset="0"/>
                <a:cs typeface="Times New Roman" panose="02020603050405020304" pitchFamily="18" charset="0"/>
              </a:rPr>
              <a:t>Bhaurao’s</a:t>
            </a:r>
            <a:r>
              <a:rPr lang="en-IN" dirty="0">
                <a:solidFill>
                  <a:srgbClr val="002060"/>
                </a:solidFill>
                <a:latin typeface="Times New Roman" panose="02020603050405020304" pitchFamily="18" charset="0"/>
                <a:cs typeface="Times New Roman" panose="02020603050405020304" pitchFamily="18" charset="0"/>
              </a:rPr>
              <a:t> only son Nana is not in town; he has gone to play a sport tournament in some other town; all the </a:t>
            </a:r>
            <a:r>
              <a:rPr lang="en-IN" dirty="0" err="1">
                <a:solidFill>
                  <a:srgbClr val="002060"/>
                </a:solidFill>
                <a:latin typeface="Times New Roman" panose="02020603050405020304" pitchFamily="18" charset="0"/>
                <a:cs typeface="Times New Roman" panose="02020603050405020304" pitchFamily="18" charset="0"/>
              </a:rPr>
              <a:t>neighbors</a:t>
            </a:r>
            <a:r>
              <a:rPr lang="en-IN" dirty="0">
                <a:solidFill>
                  <a:srgbClr val="002060"/>
                </a:solidFill>
                <a:latin typeface="Times New Roman" panose="02020603050405020304" pitchFamily="18" charset="0"/>
                <a:cs typeface="Times New Roman" panose="02020603050405020304" pitchFamily="18" charset="0"/>
              </a:rPr>
              <a:t> are waiting for Nana’s arrival; last rites are on hold due to this delay.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vividly illustrates everything that would happen in this wait time.</a:t>
            </a:r>
            <a:br>
              <a:rPr lang="en-IN" dirty="0">
                <a:solidFill>
                  <a:srgbClr val="002060"/>
                </a:solidFill>
                <a:latin typeface="Times New Roman" panose="02020603050405020304" pitchFamily="18" charset="0"/>
                <a:cs typeface="Times New Roman" panose="02020603050405020304" pitchFamily="18" charset="0"/>
              </a:rPr>
            </a:br>
            <a:r>
              <a:rPr lang="en-IN" dirty="0">
                <a:solidFill>
                  <a:srgbClr val="002060"/>
                </a:solidFill>
                <a:latin typeface="Times New Roman" panose="02020603050405020304" pitchFamily="18" charset="0"/>
                <a:cs typeface="Times New Roman" panose="02020603050405020304" pitchFamily="18" charset="0"/>
              </a:rPr>
              <a:t>Finally Nana arrives, the funeral starts; all </a:t>
            </a:r>
            <a:r>
              <a:rPr lang="en-IN" dirty="0" err="1">
                <a:solidFill>
                  <a:srgbClr val="002060"/>
                </a:solidFill>
                <a:latin typeface="Times New Roman" panose="02020603050405020304" pitchFamily="18" charset="0"/>
                <a:cs typeface="Times New Roman" panose="02020603050405020304" pitchFamily="18" charset="0"/>
              </a:rPr>
              <a:t>chawlkari</a:t>
            </a:r>
            <a:r>
              <a:rPr lang="en-IN" dirty="0">
                <a:solidFill>
                  <a:srgbClr val="002060"/>
                </a:solidFill>
                <a:latin typeface="Times New Roman" panose="02020603050405020304" pitchFamily="18" charset="0"/>
                <a:cs typeface="Times New Roman" panose="02020603050405020304" pitchFamily="18" charset="0"/>
              </a:rPr>
              <a:t>- </a:t>
            </a:r>
            <a:r>
              <a:rPr lang="en-IN" dirty="0" err="1">
                <a:solidFill>
                  <a:srgbClr val="002060"/>
                </a:solidFill>
                <a:latin typeface="Times New Roman" panose="02020603050405020304" pitchFamily="18" charset="0"/>
                <a:cs typeface="Times New Roman" panose="02020603050405020304" pitchFamily="18" charset="0"/>
              </a:rPr>
              <a:t>neighbors</a:t>
            </a:r>
            <a:r>
              <a:rPr lang="en-IN" dirty="0">
                <a:solidFill>
                  <a:srgbClr val="002060"/>
                </a:solidFill>
                <a:latin typeface="Times New Roman" panose="02020603050405020304" pitchFamily="18" charset="0"/>
                <a:cs typeface="Times New Roman" panose="02020603050405020304" pitchFamily="18" charset="0"/>
              </a:rPr>
              <a:t> accompany Nana to the crematorium but they all get stuck as they get to know that Municipal Corporation has shut down that crematorium and a new one is set up far away;   the rites get further delayed.</a:t>
            </a:r>
            <a:br>
              <a:rPr lang="en-IN" dirty="0">
                <a:solidFill>
                  <a:srgbClr val="002060"/>
                </a:solidFill>
                <a:latin typeface="Times New Roman" panose="02020603050405020304" pitchFamily="18" charset="0"/>
                <a:cs typeface="Times New Roman" panose="02020603050405020304" pitchFamily="18" charset="0"/>
              </a:rPr>
            </a:b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fantasizes that he is through with all the rituals and has reached the heaven, Nana makes him realize that it’s not over yet – the last rights are yet to be done-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insists that he would want his last rites to be performed in the old crematorium only, and Nana explains the hindrances in doing so.</a:t>
            </a:r>
            <a:br>
              <a:rPr lang="en-IN" dirty="0">
                <a:solidFill>
                  <a:srgbClr val="002060"/>
                </a:solidFill>
                <a:latin typeface="Times New Roman" panose="02020603050405020304" pitchFamily="18" charset="0"/>
                <a:cs typeface="Times New Roman" panose="02020603050405020304" pitchFamily="18" charset="0"/>
              </a:rPr>
            </a:br>
            <a:endParaRPr lang="en-IN" dirty="0"/>
          </a:p>
        </p:txBody>
      </p:sp>
    </p:spTree>
    <p:extLst>
      <p:ext uri="{BB962C8B-B14F-4D97-AF65-F5344CB8AC3E}">
        <p14:creationId xmlns:p14="http://schemas.microsoft.com/office/powerpoint/2010/main" val="145754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527" y="277090"/>
            <a:ext cx="11651673" cy="6428509"/>
          </a:xfrm>
        </p:spPr>
        <p:txBody>
          <a:bodyPr>
            <a:normAutofit/>
          </a:bodyPr>
          <a:lstStyle/>
          <a:p>
            <a:pPr marL="0" indent="0">
              <a:buNone/>
            </a:pPr>
            <a:r>
              <a:rPr lang="en-IN" sz="5100" b="1" dirty="0">
                <a:solidFill>
                  <a:srgbClr val="C00000"/>
                </a:solidFill>
              </a:rPr>
              <a:t>Act II</a:t>
            </a:r>
            <a:r>
              <a:rPr lang="en-IN" dirty="0"/>
              <a:t/>
            </a:r>
            <a:br>
              <a:rPr lang="en-IN" dirty="0"/>
            </a:br>
            <a:endParaRPr lang="en-IN" dirty="0" smtClean="0"/>
          </a:p>
          <a:p>
            <a:pPr marL="0" indent="0">
              <a:buNone/>
            </a:pPr>
            <a:r>
              <a:rPr lang="en-IN" dirty="0" smtClean="0">
                <a:solidFill>
                  <a:srgbClr val="002060"/>
                </a:solidFill>
                <a:latin typeface="Times New Roman" panose="02020603050405020304" pitchFamily="18" charset="0"/>
                <a:cs typeface="Times New Roman" panose="02020603050405020304" pitchFamily="18" charset="0"/>
              </a:rPr>
              <a:t>Act </a:t>
            </a:r>
            <a:r>
              <a:rPr lang="en-IN" dirty="0">
                <a:solidFill>
                  <a:srgbClr val="002060"/>
                </a:solidFill>
                <a:latin typeface="Times New Roman" panose="02020603050405020304" pitchFamily="18" charset="0"/>
                <a:cs typeface="Times New Roman" panose="02020603050405020304" pitchFamily="18" charset="0"/>
              </a:rPr>
              <a:t>begins with Nana now taking over as the narrator. He orders his mother to cook rice balls as that was of 10th auspicious day after his father’s death and he wants to take rice balls to the new crematorium to offer rice balls (</a:t>
            </a:r>
            <a:r>
              <a:rPr lang="en-IN" dirty="0" err="1">
                <a:solidFill>
                  <a:srgbClr val="002060"/>
                </a:solidFill>
                <a:latin typeface="Times New Roman" panose="02020603050405020304" pitchFamily="18" charset="0"/>
                <a:cs typeface="Times New Roman" panose="02020603050405020304" pitchFamily="18" charset="0"/>
              </a:rPr>
              <a:t>Pind</a:t>
            </a:r>
            <a:r>
              <a:rPr lang="en-IN" dirty="0">
                <a:solidFill>
                  <a:srgbClr val="002060"/>
                </a:solidFill>
                <a:latin typeface="Times New Roman" panose="02020603050405020304" pitchFamily="18" charset="0"/>
                <a:cs typeface="Times New Roman" panose="02020603050405020304" pitchFamily="18" charset="0"/>
              </a:rPr>
              <a:t>) to crows. He meets two characters fighting for the place to keep rice balls. They are also at the new crematorium to offer rice balls to the dead soul. Nana helps and tries to sort out their differences by becoming crow himself. To his surprise his father,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also reaches to the site of new crematorium. Nana offers rice balls to his hungry father who has not yet cremated. Father complains that he feels suffocated in the attic of his home where Nana has hidden him. He also mentions that that as he is a stinking corpse. A part of his finger is cut off and it needs stitching. Nana hurriedly stiches his finger and scolds him not to come out on the street as he is not cremated yet.</a:t>
            </a:r>
            <a:br>
              <a:rPr lang="en-IN" dirty="0">
                <a:solidFill>
                  <a:srgbClr val="002060"/>
                </a:solidFill>
                <a:latin typeface="Times New Roman" panose="02020603050405020304" pitchFamily="18" charset="0"/>
                <a:cs typeface="Times New Roman" panose="02020603050405020304" pitchFamily="18" charset="0"/>
              </a:rPr>
            </a:br>
            <a:endParaRPr lang="en-IN" dirty="0"/>
          </a:p>
        </p:txBody>
      </p:sp>
    </p:spTree>
    <p:extLst>
      <p:ext uri="{BB962C8B-B14F-4D97-AF65-F5344CB8AC3E}">
        <p14:creationId xmlns:p14="http://schemas.microsoft.com/office/powerpoint/2010/main" val="2197537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471055"/>
            <a:ext cx="11319164" cy="6262254"/>
          </a:xfrm>
        </p:spPr>
        <p:txBody>
          <a:bodyPr>
            <a:normAutofit/>
          </a:bodyPr>
          <a:lstStyle/>
          <a:p>
            <a:pPr marL="0" indent="0">
              <a:buNone/>
            </a:pPr>
            <a:r>
              <a:rPr lang="en-IN" dirty="0">
                <a:solidFill>
                  <a:srgbClr val="002060"/>
                </a:solidFill>
                <a:latin typeface="Times New Roman" panose="02020603050405020304" pitchFamily="18" charset="0"/>
                <a:cs typeface="Times New Roman" panose="02020603050405020304" pitchFamily="18" charset="0"/>
              </a:rPr>
              <a:t>Nana laments over his own plight &amp; misery as he is unable to perform the last rites as per his father’s wish.</a:t>
            </a:r>
            <a:br>
              <a:rPr lang="en-IN" dirty="0">
                <a:solidFill>
                  <a:srgbClr val="002060"/>
                </a:solidFill>
                <a:latin typeface="Times New Roman" panose="02020603050405020304" pitchFamily="18" charset="0"/>
                <a:cs typeface="Times New Roman" panose="02020603050405020304" pitchFamily="18" charset="0"/>
              </a:rPr>
            </a:b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requests Nana to let him meet Rama ; he says he wants to talk to her at least once, he has been missing her- Nana allows him to meet his mother - but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gets a shock of his life to know that his beloved wife, Rama, has found someone else after him. Rama tells his that she liked the man who was wearing a black suit at the time of funeral procession and that was third from the left when they lift the bier of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is shocked hearing this and he tells Nana about this; Nana is stunned to see this sudden twist in the story; he probes his mother to find out facts and more details of this new story- he asks his mother to reveal all the details- Rama confesses her feelings towards the New man but tells Nana that she can’t describe the man exactly ; but she remembers his attire; a suit &amp; black goggle- she says she saw him last when he had come for </a:t>
            </a:r>
            <a:r>
              <a:rPr lang="en-IN" dirty="0" err="1">
                <a:solidFill>
                  <a:srgbClr val="002060"/>
                </a:solidFill>
                <a:latin typeface="Times New Roman" panose="02020603050405020304" pitchFamily="18" charset="0"/>
                <a:cs typeface="Times New Roman" panose="02020603050405020304" pitchFamily="18" charset="0"/>
              </a:rPr>
              <a:t>Bhaurao’s</a:t>
            </a:r>
            <a:r>
              <a:rPr lang="en-IN" dirty="0">
                <a:solidFill>
                  <a:srgbClr val="002060"/>
                </a:solidFill>
                <a:latin typeface="Times New Roman" panose="02020603050405020304" pitchFamily="18" charset="0"/>
                <a:cs typeface="Times New Roman" panose="02020603050405020304" pitchFamily="18" charset="0"/>
              </a:rPr>
              <a:t> funeral-</a:t>
            </a:r>
            <a:br>
              <a:rPr lang="en-IN" dirty="0">
                <a:solidFill>
                  <a:srgbClr val="002060"/>
                </a:solidFill>
                <a:latin typeface="Times New Roman" panose="02020603050405020304" pitchFamily="18" charset="0"/>
                <a:cs typeface="Times New Roman" panose="02020603050405020304" pitchFamily="18" charset="0"/>
              </a:rPr>
            </a:br>
            <a:endParaRPr lang="en-IN" dirty="0"/>
          </a:p>
        </p:txBody>
      </p:sp>
    </p:spTree>
    <p:extLst>
      <p:ext uri="{BB962C8B-B14F-4D97-AF65-F5344CB8AC3E}">
        <p14:creationId xmlns:p14="http://schemas.microsoft.com/office/powerpoint/2010/main" val="2615292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8" y="554182"/>
            <a:ext cx="10688782" cy="5622781"/>
          </a:xfrm>
        </p:spPr>
        <p:txBody>
          <a:bodyPr>
            <a:normAutofit fontScale="92500"/>
          </a:bodyPr>
          <a:lstStyle/>
          <a:p>
            <a:pPr marL="0" indent="0">
              <a:buNone/>
            </a:pPr>
            <a:r>
              <a:rPr lang="en-IN" dirty="0">
                <a:solidFill>
                  <a:srgbClr val="002060"/>
                </a:solidFill>
                <a:latin typeface="Times New Roman" panose="02020603050405020304" pitchFamily="18" charset="0"/>
                <a:cs typeface="Times New Roman" panose="02020603050405020304" pitchFamily="18" charset="0"/>
              </a:rPr>
              <a:t>Nana &amp;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get on to a mission of finding out the man with a suit &amp; black goggle, they decide to find out everything about him- Who is he, was he there in Rama’s life before </a:t>
            </a:r>
            <a:r>
              <a:rPr lang="en-IN" dirty="0" err="1">
                <a:solidFill>
                  <a:srgbClr val="002060"/>
                </a:solidFill>
                <a:latin typeface="Times New Roman" panose="02020603050405020304" pitchFamily="18" charset="0"/>
                <a:cs typeface="Times New Roman" panose="02020603050405020304" pitchFamily="18" charset="0"/>
              </a:rPr>
              <a:t>Bhaurao’s</a:t>
            </a:r>
            <a:r>
              <a:rPr lang="en-IN" dirty="0">
                <a:solidFill>
                  <a:srgbClr val="002060"/>
                </a:solidFill>
                <a:latin typeface="Times New Roman" panose="02020603050405020304" pitchFamily="18" charset="0"/>
                <a:cs typeface="Times New Roman" panose="02020603050405020304" pitchFamily="18" charset="0"/>
              </a:rPr>
              <a:t> death, or did they meet after his death; where &amp; how did they meet etc.</a:t>
            </a:r>
            <a:br>
              <a:rPr lang="en-IN" dirty="0">
                <a:solidFill>
                  <a:srgbClr val="002060"/>
                </a:solidFill>
                <a:latin typeface="Times New Roman" panose="02020603050405020304" pitchFamily="18" charset="0"/>
                <a:cs typeface="Times New Roman" panose="02020603050405020304" pitchFamily="18" charset="0"/>
              </a:rPr>
            </a:br>
            <a:r>
              <a:rPr lang="en-IN" dirty="0">
                <a:solidFill>
                  <a:srgbClr val="002060"/>
                </a:solidFill>
                <a:latin typeface="Times New Roman" panose="02020603050405020304" pitchFamily="18" charset="0"/>
                <a:cs typeface="Times New Roman" panose="02020603050405020304" pitchFamily="18" charset="0"/>
              </a:rPr>
              <a:t>  To explore more details, Nana tells his father to dress up exactly like the man that     </a:t>
            </a:r>
            <a:br>
              <a:rPr lang="en-IN" dirty="0">
                <a:solidFill>
                  <a:srgbClr val="002060"/>
                </a:solidFill>
                <a:latin typeface="Times New Roman" panose="02020603050405020304" pitchFamily="18" charset="0"/>
                <a:cs typeface="Times New Roman" panose="02020603050405020304" pitchFamily="18" charset="0"/>
              </a:rPr>
            </a:br>
            <a:r>
              <a:rPr lang="en-IN" dirty="0">
                <a:solidFill>
                  <a:srgbClr val="002060"/>
                </a:solidFill>
                <a:latin typeface="Times New Roman" panose="02020603050405020304" pitchFamily="18" charset="0"/>
                <a:cs typeface="Times New Roman" panose="02020603050405020304" pitchFamily="18" charset="0"/>
              </a:rPr>
              <a:t>  his mother has been describing.</a:t>
            </a:r>
            <a:br>
              <a:rPr lang="en-IN" dirty="0">
                <a:solidFill>
                  <a:srgbClr val="002060"/>
                </a:solidFill>
                <a:latin typeface="Times New Roman" panose="02020603050405020304" pitchFamily="18" charset="0"/>
                <a:cs typeface="Times New Roman" panose="02020603050405020304" pitchFamily="18" charset="0"/>
              </a:rPr>
            </a:br>
            <a:r>
              <a:rPr lang="en-IN" dirty="0">
                <a:solidFill>
                  <a:srgbClr val="002060"/>
                </a:solidFill>
                <a:latin typeface="Times New Roman" panose="02020603050405020304" pitchFamily="18" charset="0"/>
                <a:cs typeface="Times New Roman" panose="02020603050405020304" pitchFamily="18" charset="0"/>
              </a:rPr>
              <a:t>  Nana tells his mother that he is willing to help her for her 2nd marriage – with the man of her desire- and he has invited the same man to their house- </a:t>
            </a:r>
            <a:r>
              <a:rPr lang="en-IN" dirty="0" err="1">
                <a:solidFill>
                  <a:srgbClr val="002060"/>
                </a:solidFill>
                <a:latin typeface="Times New Roman" panose="02020603050405020304" pitchFamily="18" charset="0"/>
                <a:cs typeface="Times New Roman" panose="02020603050405020304" pitchFamily="18" charset="0"/>
              </a:rPr>
              <a:t>Bhaurao</a:t>
            </a:r>
            <a:r>
              <a:rPr lang="en-IN" dirty="0">
                <a:solidFill>
                  <a:srgbClr val="002060"/>
                </a:solidFill>
                <a:latin typeface="Times New Roman" panose="02020603050405020304" pitchFamily="18" charset="0"/>
                <a:cs typeface="Times New Roman" panose="02020603050405020304" pitchFamily="18" charset="0"/>
              </a:rPr>
              <a:t> (dressed up like the man) comes and interacts with Rama- she blushes – she is thrilled; she is very excited for the beginning </a:t>
            </a:r>
            <a:r>
              <a:rPr lang="en-IN" dirty="0" smtClean="0">
                <a:solidFill>
                  <a:srgbClr val="002060"/>
                </a:solidFill>
                <a:latin typeface="Times New Roman" panose="02020603050405020304" pitchFamily="18" charset="0"/>
                <a:cs typeface="Times New Roman" panose="02020603050405020304" pitchFamily="18" charset="0"/>
              </a:rPr>
              <a:t>of </a:t>
            </a:r>
            <a:r>
              <a:rPr lang="en-IN" dirty="0">
                <a:solidFill>
                  <a:srgbClr val="002060"/>
                </a:solidFill>
                <a:latin typeface="Times New Roman" panose="02020603050405020304" pitchFamily="18" charset="0"/>
                <a:cs typeface="Times New Roman" panose="02020603050405020304" pitchFamily="18" charset="0"/>
              </a:rPr>
              <a:t>her new life.</a:t>
            </a:r>
            <a:br>
              <a:rPr lang="en-IN" dirty="0">
                <a:solidFill>
                  <a:srgbClr val="002060"/>
                </a:solidFill>
                <a:latin typeface="Times New Roman" panose="02020603050405020304" pitchFamily="18" charset="0"/>
                <a:cs typeface="Times New Roman" panose="02020603050405020304" pitchFamily="18" charset="0"/>
              </a:rPr>
            </a:br>
            <a:r>
              <a:rPr lang="en-IN" dirty="0">
                <a:solidFill>
                  <a:srgbClr val="002060"/>
                </a:solidFill>
                <a:latin typeface="Times New Roman" panose="02020603050405020304" pitchFamily="18" charset="0"/>
                <a:cs typeface="Times New Roman" panose="02020603050405020304" pitchFamily="18" charset="0"/>
              </a:rPr>
              <a:t>Nana is perplexed; he cannot understand the complexities of this intricate puzzle; he takes his father to the old crematorium and performs the last rites.</a:t>
            </a:r>
            <a:br>
              <a:rPr lang="en-IN" dirty="0">
                <a:solidFill>
                  <a:srgbClr val="002060"/>
                </a:solidFill>
                <a:latin typeface="Times New Roman" panose="02020603050405020304" pitchFamily="18" charset="0"/>
                <a:cs typeface="Times New Roman" panose="02020603050405020304" pitchFamily="18" charset="0"/>
              </a:rPr>
            </a:br>
            <a:r>
              <a:rPr lang="en-IN" dirty="0" err="1" smtClean="0">
                <a:solidFill>
                  <a:srgbClr val="002060"/>
                </a:solidFill>
                <a:latin typeface="Times New Roman" panose="02020603050405020304" pitchFamily="18" charset="0"/>
                <a:cs typeface="Times New Roman" panose="02020603050405020304" pitchFamily="18" charset="0"/>
              </a:rPr>
              <a:t>Bhaurao</a:t>
            </a:r>
            <a:r>
              <a:rPr lang="en-IN" smtClean="0">
                <a:solidFill>
                  <a:srgbClr val="002060"/>
                </a:solidFill>
                <a:latin typeface="Times New Roman" panose="02020603050405020304" pitchFamily="18" charset="0"/>
                <a:cs typeface="Times New Roman" panose="02020603050405020304" pitchFamily="18" charset="0"/>
              </a:rPr>
              <a:t> is  </a:t>
            </a:r>
            <a:r>
              <a:rPr lang="en-IN" dirty="0">
                <a:solidFill>
                  <a:srgbClr val="002060"/>
                </a:solidFill>
                <a:latin typeface="Times New Roman" panose="02020603050405020304" pitchFamily="18" charset="0"/>
                <a:cs typeface="Times New Roman" panose="02020603050405020304" pitchFamily="18" charset="0"/>
              </a:rPr>
              <a:t>peacefully cremated in the old crematorium.</a:t>
            </a:r>
            <a:br>
              <a:rPr lang="en-IN" dirty="0">
                <a:solidFill>
                  <a:srgbClr val="002060"/>
                </a:solidFill>
                <a:latin typeface="Times New Roman" panose="02020603050405020304" pitchFamily="18" charset="0"/>
                <a:cs typeface="Times New Roman" panose="02020603050405020304" pitchFamily="18" charset="0"/>
              </a:rPr>
            </a:br>
            <a:endParaRPr lang="en-IN" dirty="0">
              <a:solidFill>
                <a:srgbClr val="002060"/>
              </a:solidFill>
              <a:latin typeface="Times New Roman" panose="02020603050405020304" pitchFamily="18" charset="0"/>
              <a:cs typeface="Times New Roman" panose="02020603050405020304" pitchFamily="18" charset="0"/>
            </a:endParaRPr>
          </a:p>
          <a:p>
            <a:endParaRPr lang="en-IN" dirty="0"/>
          </a:p>
          <a:p>
            <a:endParaRPr lang="en-IN" dirty="0"/>
          </a:p>
        </p:txBody>
      </p:sp>
    </p:spTree>
    <p:extLst>
      <p:ext uri="{BB962C8B-B14F-4D97-AF65-F5344CB8AC3E}">
        <p14:creationId xmlns:p14="http://schemas.microsoft.com/office/powerpoint/2010/main" val="4286861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316</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Arial Black</vt:lpstr>
      <vt:lpstr>Arial Rounded MT Bold</vt:lpstr>
      <vt:lpstr>Calibri</vt:lpstr>
      <vt:lpstr>Calibri Light</vt:lpstr>
      <vt:lpstr>Cooper Black</vt:lpstr>
      <vt:lpstr>Times New Roman</vt:lpstr>
      <vt:lpstr>Verdana</vt:lpstr>
      <vt:lpstr>Wingdings</vt:lpstr>
      <vt:lpstr>Office Theme</vt:lpstr>
      <vt:lpstr>PowerPoint Presentation</vt:lpstr>
      <vt:lpstr>The playwright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Form- Black Comedy</vt:lpstr>
      <vt:lpstr>Themes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pcc</dc:creator>
  <cp:lastModifiedBy>pcc</cp:lastModifiedBy>
  <cp:revision>23</cp:revision>
  <dcterms:created xsi:type="dcterms:W3CDTF">2019-01-25T08:12:30Z</dcterms:created>
  <dcterms:modified xsi:type="dcterms:W3CDTF">2019-03-07T02:10:10Z</dcterms:modified>
</cp:coreProperties>
</file>