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65" r:id="rId5"/>
    <p:sldId id="271" r:id="rId6"/>
    <p:sldId id="273" r:id="rId7"/>
    <p:sldId id="262" r:id="rId8"/>
    <p:sldId id="263" r:id="rId9"/>
    <p:sldId id="257" r:id="rId10"/>
    <p:sldId id="286" r:id="rId11"/>
    <p:sldId id="274" r:id="rId12"/>
    <p:sldId id="282" r:id="rId13"/>
    <p:sldId id="259" r:id="rId14"/>
    <p:sldId id="260" r:id="rId15"/>
    <p:sldId id="258" r:id="rId16"/>
    <p:sldId id="275" r:id="rId17"/>
    <p:sldId id="277" r:id="rId18"/>
    <p:sldId id="276" r:id="rId19"/>
    <p:sldId id="283" r:id="rId20"/>
    <p:sldId id="272" r:id="rId21"/>
    <p:sldId id="284" r:id="rId22"/>
    <p:sldId id="261" r:id="rId23"/>
    <p:sldId id="285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8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F19C5-CB4B-4532-A595-15D35861AE51}" type="datetimeFigureOut">
              <a:rPr lang="en-US" smtClean="0"/>
              <a:pPr/>
              <a:t>21/04/2020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277A7-3131-41D4-AE36-56E5F8327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sgargsarth" TargetMode="External"/><Relationship Id="rId2" Type="http://schemas.openxmlformats.org/officeDocument/2006/relationships/hyperlink" Target="https://www.youtube.com/watch?v=18Y_ZqH7iS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channel/UCSfS_NayVZOK6JQNjprah5Q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534400" cy="3048000"/>
          </a:xfrm>
        </p:spPr>
        <p:txBody>
          <a:bodyPr>
            <a:normAutofit fontScale="90000"/>
          </a:bodyPr>
          <a:lstStyle/>
          <a:p>
            <a:r>
              <a:rPr lang="en-US" sz="2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Rayat</a:t>
            </a:r>
            <a:r>
              <a:rPr lang="en-US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Shikshan</a:t>
            </a:r>
            <a:r>
              <a:rPr lang="en-US" sz="2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Sanstha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DAHIWADI COLLEGE DAHIWADI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General Topics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 II English (opt)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72390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4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Anil N </a:t>
            </a:r>
            <a:r>
              <a:rPr lang="en-US" sz="4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Dadas</a:t>
            </a:r>
            <a:endParaRPr lang="en-US" sz="4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800" b="1" i="1" dirty="0" smtClean="0">
                <a:solidFill>
                  <a:srgbClr val="C808AD"/>
                </a:solidFill>
                <a:latin typeface="Times New Roman" pitchFamily="18" charset="0"/>
                <a:cs typeface="Times New Roman" pitchFamily="18" charset="0"/>
              </a:rPr>
              <a:t>MA, MA, </a:t>
            </a:r>
            <a:r>
              <a:rPr lang="en-US" sz="2800" b="1" i="1" dirty="0" err="1" smtClean="0">
                <a:solidFill>
                  <a:srgbClr val="C808AD"/>
                </a:solidFill>
                <a:latin typeface="Times New Roman" pitchFamily="18" charset="0"/>
                <a:cs typeface="Times New Roman" pitchFamily="18" charset="0"/>
              </a:rPr>
              <a:t>MPhil</a:t>
            </a:r>
            <a:r>
              <a:rPr lang="en-US" sz="2800" b="1" i="1" dirty="0" smtClean="0">
                <a:solidFill>
                  <a:srgbClr val="C808AD"/>
                </a:solidFill>
                <a:latin typeface="Times New Roman" pitchFamily="18" charset="0"/>
                <a:cs typeface="Times New Roman" pitchFamily="18" charset="0"/>
              </a:rPr>
              <a:t>, PhD</a:t>
            </a:r>
            <a:endParaRPr lang="en-US" sz="2800" b="1" i="1" dirty="0">
              <a:solidFill>
                <a:srgbClr val="C808A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EFFECTS OF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of Power of Stereotypes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Violence and Communal Clashes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Religious Nationalism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Adverse Impact on Agriculture, Industry, Trade, Banking, Public Finances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Number of Migration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MODULE  II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COMMUNAL CONFLICTS AND VIOLENCE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COMMUNAL CONFLICTS IN INDIA</a:t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CAUSES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Divide and Rule Policy of the British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Political Organizations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Activities of the Muslim League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Mohammad Ali Jinnah and extreme communalism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COMMUNAL CONFLICTS AND VIOLENCE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Partition left both India &amp; Pakistan devastated socially &amp; economically.</a:t>
            </a:r>
          </a:p>
          <a:p>
            <a:pPr algn="just">
              <a:lnSpc>
                <a:spcPct val="9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Some of the atrocities committed between the Muslims &amp; Hindus were widespread rape, looting &amp; murder, bordering on genocide.</a:t>
            </a:r>
          </a:p>
          <a:p>
            <a:pPr algn="just">
              <a:lnSpc>
                <a:spcPct val="9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This included the bombing of trains of immigrants by Hindus and even filling trains full of the dismembered bodies &amp; sending them across the border into Pakistan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COMMUNAL CONFLICTS AND VIOLENCE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Mass Cremation:</a:t>
            </a:r>
          </a:p>
          <a:p>
            <a:pPr algn="just"/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6,00, 000 people were killed in Punjab alone.</a:t>
            </a:r>
          </a:p>
          <a:p>
            <a:pPr algn="just"/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It is estimated that another one million people were killed.</a:t>
            </a:r>
          </a:p>
          <a:p>
            <a:pPr algn="just"/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12 million people were left homeless.</a:t>
            </a:r>
          </a:p>
          <a:p>
            <a:pPr algn="just"/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Thousands were raped.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MIGRATIONS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Based on the 1951 census of displaced persons, 72,26,000 Muslims went to Pakistan from India.</a:t>
            </a:r>
          </a:p>
          <a:p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And 72,49, 000 Hindus and Sikhs went to India from Pakistan.</a:t>
            </a:r>
          </a:p>
          <a:p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All of this happened IMMEDIATELY after the partition.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MODULE   I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IMPACT OF PARTITION ON WOMEN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IMPACT OF PARTITION ON WOMEN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Familial Consequences:</a:t>
            </a:r>
          </a:p>
          <a:p>
            <a:pPr algn="just"/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Religious Consequences: </a:t>
            </a:r>
          </a:p>
          <a:p>
            <a:pPr algn="just"/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Psychological Consequences:</a:t>
            </a:r>
          </a:p>
          <a:p>
            <a:pPr algn="just"/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Economical Consequences:</a:t>
            </a:r>
          </a:p>
          <a:p>
            <a:pPr algn="just"/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Political Consequences:</a:t>
            </a:r>
          </a:p>
          <a:p>
            <a:pPr algn="just"/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Social Consequences: </a:t>
            </a:r>
          </a:p>
          <a:p>
            <a:pPr algn="just"/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Literary Consequences:</a:t>
            </a:r>
          </a:p>
          <a:p>
            <a:pPr algn="just"/>
            <a:endParaRPr lang="en-US" sz="8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MODULE 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HOME AND EXILE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HOME AND EXILE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Phase of Immigration.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Loneliness, depression, despair, forced displacement, identity and existence.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Widowhood and exile.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Hindus, Muslims and Sikhs-- Women of all ages, ethnic groups and social classes were victimized, tortured and raped and also dislocated.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Troops of displacement, exile and the state of being refugees.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14400"/>
            <a:ext cx="7620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B. A. Part II (Discipline Specific Core) (DSC-C6 and C30)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Semester III (Paper IV) and Semester IV (Paper VI) </a:t>
            </a: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PARTITION LITERATURE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(CBCS) </a:t>
            </a: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June 2019 Onwards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PARTITION LITERATURE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Khushwant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Singh’s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Train to Pakistan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Bapsi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Sidhwa’s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Ice Candy Man,</a:t>
            </a:r>
            <a:r>
              <a:rPr lang="en-US" sz="2800" i="1" dirty="0" smtClean="0"/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Cracking India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(1991)  and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Bride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Salman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Rushdie’s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Midnight’s Children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K.A.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Abbas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Inquilab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Manju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Kapur’S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Difficult Daughters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(1998)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PARTITION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Bhisham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Sahni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novel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Tamas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(Darkness, Ignorance 1974),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Govind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Nihalani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who made 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Tamas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into a television film in 1987, described it as a “grim reminder of the immense tragedy that results whenever the religious sentiments of communities are manipulated to achieve political objectives. It is a prophetic warning against the use of religion as a weapon to gain and perpetuate political power.”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Film-Screening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https://www.youtube.com/watch?v=18Y_ZqH7iSI</a:t>
            </a:r>
            <a:endParaRPr lang="en-US" dirty="0" smtClean="0"/>
          </a:p>
          <a:p>
            <a:r>
              <a:rPr lang="en-US" b="1" dirty="0" smtClean="0"/>
              <a:t>The Day India Burned – Partition---BBC Documentary 2007</a:t>
            </a:r>
          </a:p>
          <a:p>
            <a:r>
              <a:rPr lang="en-US" b="1" dirty="0" err="1" smtClean="0"/>
              <a:t>kishubhai</a:t>
            </a:r>
            <a:r>
              <a:rPr lang="en-US" b="1" dirty="0" smtClean="0"/>
              <a:t> </a:t>
            </a:r>
          </a:p>
          <a:p>
            <a:pPr fontAlgn="t"/>
            <a:endParaRPr lang="en-US" b="1" dirty="0" smtClean="0"/>
          </a:p>
          <a:p>
            <a:pPr fontAlgn="t"/>
            <a:r>
              <a:rPr lang="en-US" b="1" dirty="0" smtClean="0"/>
              <a:t>The Partition of India: A New Divide </a:t>
            </a:r>
          </a:p>
          <a:p>
            <a:r>
              <a:rPr lang="en-US" b="1" dirty="0" smtClean="0">
                <a:hlinkClick r:id="rId3"/>
              </a:rPr>
              <a:t> </a:t>
            </a:r>
            <a:r>
              <a:rPr lang="en-US" b="1" dirty="0" smtClean="0"/>
              <a:t>https://www.youtube.com/watch?v=wl41mFlFbVI</a:t>
            </a:r>
            <a:endParaRPr lang="en-US" dirty="0" smtClean="0"/>
          </a:p>
          <a:p>
            <a:r>
              <a:rPr lang="en-US" u="sng" dirty="0" err="1" smtClean="0">
                <a:hlinkClick r:id="rId4"/>
              </a:rPr>
              <a:t>Sarthak</a:t>
            </a:r>
            <a:r>
              <a:rPr lang="en-US" u="sng" dirty="0" smtClean="0">
                <a:hlinkClick r:id="rId4"/>
              </a:rPr>
              <a:t> </a:t>
            </a:r>
            <a:r>
              <a:rPr lang="en-US" u="sng" dirty="0" err="1" smtClean="0">
                <a:hlinkClick r:id="rId4"/>
              </a:rPr>
              <a:t>Garg</a:t>
            </a:r>
            <a:endParaRPr lang="en-US" dirty="0" smtClean="0"/>
          </a:p>
          <a:p>
            <a:r>
              <a:rPr lang="en-US" b="1" dirty="0" smtClean="0"/>
              <a:t>Published on Feb 17, 2013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FRAMING QUESTIONS 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ideas led to the death and suffering of so many innocent women during the Partition?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did the Indian and Pakistani governments agree to exchange “their” women? Do you think they were right in doing so?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was British India partitioned?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did women experience Partition?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467782">
            <a:off x="228600" y="3200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PARTITION LITERATURE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English (Paper IV) (Semester III)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Module I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Partition: Causes and Effects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Module II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Communal Conflicts and Violence 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(Paper VI) (Semester IV)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Module I Impact of Partition on Women Module II Home and Exile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OBJECTIVES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create an awareness of the partition scenario among the students.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examine the socio-cultural and psychological issues of women who lived/ experienced partition.  </a:t>
            </a:r>
          </a:p>
          <a:p>
            <a:pPr lvl="0"/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understand issues of women across the cultures, irrespective of their caste, class, creed, religion and community.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understand the impact of partition on society- widespread violence and displacement.</a:t>
            </a:r>
          </a:p>
          <a:p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think on its impact on cultural and critical narratives.</a:t>
            </a:r>
          </a:p>
          <a:p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inform trauma that continues to shape ethnic and national identities.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LEARNING  OUTCOMES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4600" b="1" dirty="0" smtClean="0">
                <a:latin typeface="Times New Roman" pitchFamily="18" charset="0"/>
                <a:cs typeface="Times New Roman" pitchFamily="18" charset="0"/>
              </a:rPr>
              <a:t>After completing the course, 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students will be able to:</a:t>
            </a:r>
          </a:p>
          <a:p>
            <a:pPr algn="just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Appreciate the historic relationship between India and Pakistan –Muslims and Hindus.</a:t>
            </a:r>
          </a:p>
          <a:p>
            <a:pPr algn="just"/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Explain the Causes and Effects of Partition.</a:t>
            </a:r>
          </a:p>
          <a:p>
            <a:pPr algn="just"/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Link the political and cultural phenomenon to violence, terror and ethnic nationalism.</a:t>
            </a:r>
          </a:p>
          <a:p>
            <a:pPr algn="just"/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Summarize and Contextualize the Events and Opinions about the Partition of India.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MODULE 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PARTITION: CAUSES AND EFFECTS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PARTITION OF INDIA: CAUSES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Long-Term Causes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Muslim had conquested   northern India in 1100s</a:t>
            </a:r>
          </a:p>
          <a:p>
            <a:pPr>
              <a:lnSpc>
                <a:spcPct val="5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British imperialism in India: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1858, after the Mutiny, the British government took full control of India. 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Nationalists had organized the Indian National Congress in 1885.</a:t>
            </a:r>
          </a:p>
          <a:p>
            <a:pPr>
              <a:lnSpc>
                <a:spcPct val="5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Muslim nationalists had formed separate Muslim League in 1906.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PARTITION OF INDIA: CAUSES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Short-Term Causes</a:t>
            </a:r>
            <a:endParaRPr lang="en-US" sz="3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3500" dirty="0" smtClean="0">
                <a:latin typeface="Times New Roman" pitchFamily="18" charset="0"/>
                <a:cs typeface="Times New Roman" pitchFamily="18" charset="0"/>
              </a:rPr>
              <a:t>World War II weakens European colonial empires.</a:t>
            </a:r>
          </a:p>
          <a:p>
            <a:pPr>
              <a:lnSpc>
                <a:spcPct val="50000"/>
              </a:lnSpc>
            </a:pPr>
            <a:endParaRPr lang="en-US" alt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3500" dirty="0" smtClean="0">
                <a:latin typeface="Times New Roman" pitchFamily="18" charset="0"/>
                <a:cs typeface="Times New Roman" pitchFamily="18" charset="0"/>
              </a:rPr>
              <a:t>Pressures from Indian nationalists increased.</a:t>
            </a:r>
          </a:p>
          <a:p>
            <a:pPr>
              <a:lnSpc>
                <a:spcPct val="50000"/>
              </a:lnSpc>
            </a:pPr>
            <a:endParaRPr lang="en-US" alt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3500" dirty="0" smtClean="0">
                <a:latin typeface="Times New Roman" pitchFamily="18" charset="0"/>
                <a:cs typeface="Times New Roman" pitchFamily="18" charset="0"/>
              </a:rPr>
              <a:t>Insistence by Muhammad Ali Jinnah and the Muslim League that Muslims have their own state.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Antic thinking of the Muslims and their communalism.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Congress’s policy of Appeasement.</a:t>
            </a:r>
            <a:endParaRPr lang="en-US" alt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</a:pPr>
            <a:endParaRPr lang="en-US" alt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Communal Reaction</a:t>
            </a:r>
            <a:endParaRPr lang="en-US" alt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EFFECTS OF PARTITION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During the split of India, there was a mass migration of over 15 Million.</a:t>
            </a:r>
          </a:p>
          <a:p>
            <a:pPr>
              <a:lnSpc>
                <a:spcPct val="9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The Muslims were going to Pakistan as the Hindus were leaving for India.</a:t>
            </a:r>
          </a:p>
          <a:p>
            <a:pPr>
              <a:lnSpc>
                <a:spcPct val="9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name Pakistan was coined in 1933 by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Choudhry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Ali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The creation of Pakistan was tumultuous, resulting in chaos, riots, deaths &amp; crimes against humanity.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This deepened the rift between Muslims and Hindus.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736</Words>
  <Application>Microsoft Office PowerPoint</Application>
  <PresentationFormat>On-screen Show (4:3)</PresentationFormat>
  <Paragraphs>182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Rayat Shikshan Sanstha DAHIWADI COLLEGE DAHIWADI  PARTITION LITERATURE General Topics  BA II English (opt)</vt:lpstr>
      <vt:lpstr>Slide 2</vt:lpstr>
      <vt:lpstr>PARTITION LITERATURE </vt:lpstr>
      <vt:lpstr>  OBJECTIVES </vt:lpstr>
      <vt:lpstr>LEARNING  OUTCOMES</vt:lpstr>
      <vt:lpstr>MODULE I </vt:lpstr>
      <vt:lpstr> PARTITION OF INDIA: CAUSES Long-Term Causes  </vt:lpstr>
      <vt:lpstr>PARTITION OF INDIA: CAUSES Short-Term Causes</vt:lpstr>
      <vt:lpstr>EFFECTS OF PARTITION</vt:lpstr>
      <vt:lpstr>EFFECTS OF PARTITION</vt:lpstr>
      <vt:lpstr>MODULE  II</vt:lpstr>
      <vt:lpstr>COMMUNAL CONFLICTS IN INDIA CAUSES</vt:lpstr>
      <vt:lpstr>COMMUNAL CONFLICTS AND VIOLENCE</vt:lpstr>
      <vt:lpstr> COMMUNAL CONFLICTS AND VIOLENCE </vt:lpstr>
      <vt:lpstr>MIGRATIONS</vt:lpstr>
      <vt:lpstr>MODULE   I</vt:lpstr>
      <vt:lpstr>IMPACT OF PARTITION ON WOMEN</vt:lpstr>
      <vt:lpstr>MODULE  II</vt:lpstr>
      <vt:lpstr> HOME AND EXILE </vt:lpstr>
      <vt:lpstr>PARTITION LITERATURE</vt:lpstr>
      <vt:lpstr>PARTITION LITERATURE</vt:lpstr>
      <vt:lpstr>Film-Screening</vt:lpstr>
      <vt:lpstr>FRAMING QUESTIONS 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132</cp:revision>
  <dcterms:created xsi:type="dcterms:W3CDTF">2019-08-23T11:24:01Z</dcterms:created>
  <dcterms:modified xsi:type="dcterms:W3CDTF">2020-04-21T04:28:04Z</dcterms:modified>
</cp:coreProperties>
</file>